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3" r:id="rId2"/>
    <p:sldMasterId id="2147483675" r:id="rId3"/>
    <p:sldMasterId id="2147483687" r:id="rId4"/>
  </p:sldMasterIdLst>
  <p:notesMasterIdLst>
    <p:notesMasterId r:id="rId70"/>
  </p:notesMasterIdLst>
  <p:sldIdLst>
    <p:sldId id="279" r:id="rId5"/>
    <p:sldId id="311" r:id="rId6"/>
    <p:sldId id="312" r:id="rId7"/>
    <p:sldId id="269" r:id="rId8"/>
    <p:sldId id="384" r:id="rId9"/>
    <p:sldId id="316" r:id="rId10"/>
    <p:sldId id="317" r:id="rId11"/>
    <p:sldId id="359" r:id="rId12"/>
    <p:sldId id="360" r:id="rId13"/>
    <p:sldId id="368" r:id="rId14"/>
    <p:sldId id="373" r:id="rId15"/>
    <p:sldId id="273" r:id="rId16"/>
    <p:sldId id="260" r:id="rId17"/>
    <p:sldId id="361" r:id="rId18"/>
    <p:sldId id="261" r:id="rId19"/>
    <p:sldId id="377" r:id="rId20"/>
    <p:sldId id="394" r:id="rId21"/>
    <p:sldId id="263" r:id="rId22"/>
    <p:sldId id="376" r:id="rId23"/>
    <p:sldId id="365" r:id="rId24"/>
    <p:sldId id="400" r:id="rId25"/>
    <p:sldId id="383" r:id="rId26"/>
    <p:sldId id="367" r:id="rId27"/>
    <p:sldId id="371" r:id="rId28"/>
    <p:sldId id="366" r:id="rId29"/>
    <p:sldId id="285" r:id="rId30"/>
    <p:sldId id="356" r:id="rId31"/>
    <p:sldId id="396" r:id="rId32"/>
    <p:sldId id="397" r:id="rId33"/>
    <p:sldId id="256" r:id="rId34"/>
    <p:sldId id="407" r:id="rId35"/>
    <p:sldId id="378" r:id="rId36"/>
    <p:sldId id="402" r:id="rId37"/>
    <p:sldId id="403" r:id="rId38"/>
    <p:sldId id="305" r:id="rId39"/>
    <p:sldId id="362" r:id="rId40"/>
    <p:sldId id="282" r:id="rId41"/>
    <p:sldId id="326" r:id="rId42"/>
    <p:sldId id="370" r:id="rId43"/>
    <p:sldId id="363" r:id="rId44"/>
    <p:sldId id="405" r:id="rId45"/>
    <p:sldId id="404" r:id="rId46"/>
    <p:sldId id="306" r:id="rId47"/>
    <p:sldId id="304" r:id="rId48"/>
    <p:sldId id="389" r:id="rId49"/>
    <p:sldId id="321" r:id="rId50"/>
    <p:sldId id="322" r:id="rId51"/>
    <p:sldId id="358" r:id="rId52"/>
    <p:sldId id="398" r:id="rId53"/>
    <p:sldId id="357" r:id="rId54"/>
    <p:sldId id="364" r:id="rId55"/>
    <p:sldId id="385" r:id="rId56"/>
    <p:sldId id="399" r:id="rId57"/>
    <p:sldId id="411" r:id="rId58"/>
    <p:sldId id="412" r:id="rId59"/>
    <p:sldId id="413" r:id="rId60"/>
    <p:sldId id="309" r:id="rId61"/>
    <p:sldId id="310" r:id="rId62"/>
    <p:sldId id="388" r:id="rId63"/>
    <p:sldId id="392" r:id="rId64"/>
    <p:sldId id="390" r:id="rId65"/>
    <p:sldId id="391" r:id="rId66"/>
    <p:sldId id="410" r:id="rId67"/>
    <p:sldId id="408" r:id="rId68"/>
    <p:sldId id="409" r:id="rId69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CC00"/>
    <a:srgbClr val="FF99FF"/>
    <a:srgbClr val="990033"/>
    <a:srgbClr val="FF6600"/>
    <a:srgbClr val="FF00FF"/>
    <a:srgbClr val="FF9900"/>
    <a:srgbClr val="FFFFCC"/>
    <a:srgbClr val="3B0303"/>
    <a:srgbClr val="3A1D00"/>
    <a:srgbClr val="66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 autoAdjust="0"/>
    <p:restoredTop sz="94660"/>
  </p:normalViewPr>
  <p:slideViewPr>
    <p:cSldViewPr>
      <p:cViewPr>
        <p:scale>
          <a:sx n="75" d="100"/>
          <a:sy n="75" d="100"/>
        </p:scale>
        <p:origin x="-1686" y="-54"/>
      </p:cViewPr>
      <p:guideLst>
        <p:guide orient="horz" pos="960"/>
        <p:guide pos="571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0.xml"/><Relationship Id="rId2" Type="http://schemas.openxmlformats.org/officeDocument/2006/relationships/slide" Target="slides/slide18.xml"/><Relationship Id="rId1" Type="http://schemas.openxmlformats.org/officeDocument/2006/relationships/slide" Target="slides/slide4.xml"/><Relationship Id="rId5" Type="http://schemas.openxmlformats.org/officeDocument/2006/relationships/slide" Target="slides/slide47.xml"/><Relationship Id="rId4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39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39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39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239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F51B1F1-F79E-4100-9674-ABF91646C0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23128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07BE21-4F2A-4D66-8734-AF40F9C6FA45}" type="slidenum">
              <a:rPr lang="en-IN"/>
              <a:pPr/>
              <a:t>33</a:t>
            </a:fld>
            <a:endParaRPr lang="en-IN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7CF7B5-5135-453B-A699-F0B5165D45C0}" type="slidenum">
              <a:rPr lang="en-IN"/>
              <a:pPr/>
              <a:t>34</a:t>
            </a:fld>
            <a:endParaRPr lang="en-IN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CEFAF-BC2D-4ED3-8269-8B857B3EDC12}" type="slidenum">
              <a:rPr lang="en-IN" smtClean="0">
                <a:solidFill>
                  <a:prstClr val="black"/>
                </a:solidFill>
              </a:rPr>
              <a:pPr/>
              <a:t>62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793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1026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49155" name="Freeform 1027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156" name="Arc 1028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157" name="Rectangle 1029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9158" name="Rectangle 10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9159" name="Rectangle 1031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9160" name="Rectangle 1032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9161" name="Rectangle 1033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5157B62-D8D4-4B2B-8406-29A711A9117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69243-CA8D-4AC4-84F8-255EF4DF276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BE8F2F-48C3-4272-AD97-FC9AA7478A0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B877E9-DC42-42AC-99B5-972DB557434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BDA6C90-C351-4206-8615-9AD79636576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6304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8080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0463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3495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621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842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C0EB91-4E45-47A8-91A7-5DE9C81E1EE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0714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4916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58176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6928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8661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5754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8066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9868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8101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60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7B774C-0763-4128-B456-FB1356ABFAA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20486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8074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6151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25076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2985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24-03-2015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64437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92344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632649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407445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2385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D3F680-A7DD-457D-96F4-306F665014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224523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1089993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767961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977070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709145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316248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80134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D001D0-5FF7-42D0-A863-79C4F596F99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1E47A9-8F56-4FE7-B29D-3E7B2E8DFBA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9F8C4A-11BF-410E-8873-BD24EF25CEC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D17E43-4331-4B73-ACB9-D236E0AA4DB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F15347-ED94-4660-A82C-E2E18510E405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48131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132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400"/>
            </a:lvl1pPr>
          </a:lstStyle>
          <a:p>
            <a:endParaRPr lang="en-GB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endParaRPr lang="en-GB"/>
          </a:p>
        </p:txBody>
      </p:sp>
      <p:sp>
        <p:nvSpPr>
          <p:cNvPr id="4813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C7690267-45F5-44C0-8043-E6311BCAA3C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813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24-03-2015</a:t>
            </a:fld>
            <a:endParaRPr lang="en-IN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070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AA6BFBF-263F-4E0B-BBEB-AD896DF0CDDD}" type="datetimeFigureOut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24-03-2015</a:t>
            </a:fld>
            <a:endParaRPr lang="en-IN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BEFE7B3-91CC-4212-86CF-925C330DE9F0}" type="slidenum">
              <a:rPr lang="en-IN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7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3/24/2015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686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images.google.co.in/imgres?imgurl=http://209.17.131.1/images/plants/Vinca%20rosea_small.jpg&amp;imgrefurl=http://209.17.131.1/poison.htm&amp;h=200&amp;w=180&amp;sz=44&amp;hl=en&amp;start=2&amp;tbnid=Z4uRzK5ronv5VM:&amp;tbnh=104&amp;tbnw=94&amp;prev=/images?q=vinca+rosea&amp;svnum=10&amp;hl=en&amp;lr=&amp;sa=G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24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mazon.com/Biodiversity-Papers-National-September-Washington/dp/0309037395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6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1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6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maya.arun@gmail.com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6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11" Type="http://schemas.openxmlformats.org/officeDocument/2006/relationships/image" Target="../media/image34.jpe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81200"/>
            <a:ext cx="9144000" cy="1143000"/>
          </a:xfrm>
        </p:spPr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GB" sz="48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267200" y="5562600"/>
            <a:ext cx="6248400" cy="1752600"/>
          </a:xfrm>
        </p:spPr>
        <p:txBody>
          <a:bodyPr/>
          <a:lstStyle/>
          <a:p>
            <a:r>
              <a:rPr lang="en-GB" sz="2800" b="1" i="1" dirty="0" smtClean="0"/>
              <a:t>Dr Maya </a:t>
            </a:r>
            <a:r>
              <a:rPr lang="en-GB" sz="2800" b="1" i="1" dirty="0" err="1" smtClean="0"/>
              <a:t>Mahajan</a:t>
            </a:r>
            <a:endParaRPr lang="en-GB" sz="2800" b="1" i="1" dirty="0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609600" y="3886200"/>
            <a:ext cx="6172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6000" b="1" i="1" dirty="0">
                <a:solidFill>
                  <a:srgbClr val="FFFFCC"/>
                </a:solidFill>
              </a:rPr>
              <a:t>Biodiversity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 descr="D:\Documents and Settings\Mayam\Desktop\crop-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28600"/>
            <a:ext cx="9144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CC00"/>
                </a:solidFill>
                <a:latin typeface="Tahoma" pitchFamily="34" charset="0"/>
                <a:cs typeface="Tahoma" pitchFamily="34" charset="0"/>
              </a:rPr>
              <a:t>Estimation of Biodiversity</a:t>
            </a:r>
          </a:p>
          <a:p>
            <a:pPr algn="just"/>
            <a:r>
              <a:rPr lang="en-US" dirty="0" smtClean="0">
                <a:latin typeface="Tahoma" pitchFamily="34" charset="0"/>
                <a:cs typeface="Tahoma" pitchFamily="34" charset="0"/>
              </a:rPr>
              <a:t>      </a:t>
            </a:r>
          </a:p>
          <a:p>
            <a:pPr algn="just"/>
            <a:r>
              <a:rPr lang="en-US" dirty="0" smtClean="0">
                <a:latin typeface="Tahoma" pitchFamily="34" charset="0"/>
                <a:cs typeface="Tahoma" pitchFamily="34" charset="0"/>
              </a:rPr>
              <a:t>  For empirical measurement—</a:t>
            </a:r>
          </a:p>
          <a:p>
            <a:pPr algn="just"/>
            <a:r>
              <a:rPr lang="en-US" dirty="0" smtClean="0">
                <a:latin typeface="Tahoma" pitchFamily="34" charset="0"/>
                <a:cs typeface="Tahoma" pitchFamily="34" charset="0"/>
              </a:rPr>
              <a:t>          </a:t>
            </a:r>
            <a:r>
              <a:rPr lang="en-US" dirty="0" smtClean="0">
                <a:solidFill>
                  <a:srgbClr val="FF9900"/>
                </a:solidFill>
                <a:latin typeface="Tahoma" pitchFamily="34" charset="0"/>
                <a:cs typeface="Tahoma" pitchFamily="34" charset="0"/>
              </a:rPr>
              <a:t>2 criteria: Species richness &amp; Species Evenness</a:t>
            </a:r>
          </a:p>
          <a:p>
            <a:pPr algn="just"/>
            <a:r>
              <a:rPr lang="en-US" dirty="0" smtClean="0">
                <a:latin typeface="Tahoma" pitchFamily="34" charset="0"/>
                <a:cs typeface="Tahoma" pitchFamily="34" charset="0"/>
              </a:rPr>
              <a:t>  </a:t>
            </a:r>
          </a:p>
          <a:p>
            <a:pPr algn="just"/>
            <a:r>
              <a:rPr lang="en-US" dirty="0" smtClean="0">
                <a:latin typeface="Tahoma" pitchFamily="34" charset="0"/>
                <a:cs typeface="Tahoma" pitchFamily="34" charset="0"/>
              </a:rPr>
              <a:t> Measurement Indices: </a:t>
            </a:r>
          </a:p>
          <a:p>
            <a:pPr lvl="1" algn="just"/>
            <a:r>
              <a:rPr lang="en-US" dirty="0" smtClean="0">
                <a:latin typeface="Tahoma" pitchFamily="34" charset="0"/>
                <a:cs typeface="Tahoma" pitchFamily="34" charset="0"/>
              </a:rPr>
              <a:t>Species richness-only number of species. </a:t>
            </a:r>
          </a:p>
          <a:p>
            <a:pPr lvl="1" algn="just"/>
            <a:r>
              <a:rPr lang="en-US" dirty="0" smtClean="0">
                <a:latin typeface="Tahoma" pitchFamily="34" charset="0"/>
                <a:cs typeface="Tahoma" pitchFamily="34" charset="0"/>
              </a:rPr>
              <a:t>Simpson index-number and evenness </a:t>
            </a:r>
          </a:p>
          <a:p>
            <a:pPr lvl="1" algn="just"/>
            <a:r>
              <a:rPr lang="en-US" dirty="0" smtClean="0">
                <a:latin typeface="Tahoma" pitchFamily="34" charset="0"/>
                <a:cs typeface="Tahoma" pitchFamily="34" charset="0"/>
              </a:rPr>
              <a:t>Shannon index - species richness and number</a:t>
            </a:r>
          </a:p>
          <a:p>
            <a:pPr lvl="1" algn="just"/>
            <a:endParaRPr lang="en-US" b="1" dirty="0" smtClean="0">
              <a:latin typeface="Tahoma" pitchFamily="34" charset="0"/>
              <a:cs typeface="Tahoma" pitchFamily="34" charset="0"/>
            </a:endParaRPr>
          </a:p>
          <a:p>
            <a:pPr lvl="1" algn="just"/>
            <a:r>
              <a:rPr lang="en-US" b="1" dirty="0" smtClean="0">
                <a:latin typeface="Tahoma" pitchFamily="34" charset="0"/>
                <a:cs typeface="Tahoma" pitchFamily="34" charset="0"/>
              </a:rPr>
              <a:t>Alpha diversity—</a:t>
            </a:r>
            <a:r>
              <a:rPr lang="en-US" dirty="0" smtClean="0">
                <a:latin typeface="Tahoma" pitchFamily="34" charset="0"/>
                <a:cs typeface="Tahoma" pitchFamily="34" charset="0"/>
              </a:rPr>
              <a:t>no. of species within the ecosystem</a:t>
            </a:r>
          </a:p>
          <a:p>
            <a:pPr lvl="1" algn="just"/>
            <a:endParaRPr lang="en-US" b="1" dirty="0" smtClean="0">
              <a:latin typeface="Tahoma" pitchFamily="34" charset="0"/>
              <a:cs typeface="Tahoma" pitchFamily="34" charset="0"/>
            </a:endParaRPr>
          </a:p>
          <a:p>
            <a:pPr lvl="1" algn="just"/>
            <a:r>
              <a:rPr lang="en-US" b="1" dirty="0" smtClean="0">
                <a:latin typeface="Tahoma" pitchFamily="34" charset="0"/>
                <a:cs typeface="Tahoma" pitchFamily="34" charset="0"/>
              </a:rPr>
              <a:t>Beta diversity</a:t>
            </a:r>
            <a:r>
              <a:rPr lang="en-US" dirty="0" smtClean="0">
                <a:latin typeface="Tahoma" pitchFamily="34" charset="0"/>
                <a:cs typeface="Tahoma" pitchFamily="34" charset="0"/>
              </a:rPr>
              <a:t> is species diversity between ecosystems;  Comparison</a:t>
            </a:r>
            <a:endParaRPr lang="en-US" b="1" dirty="0" smtClean="0">
              <a:latin typeface="Tahoma" pitchFamily="34" charset="0"/>
              <a:cs typeface="Tahoma" pitchFamily="34" charset="0"/>
            </a:endParaRPr>
          </a:p>
          <a:p>
            <a:pPr lvl="1" algn="just"/>
            <a:r>
              <a:rPr lang="en-US" b="1" dirty="0" smtClean="0">
                <a:latin typeface="Tahoma" pitchFamily="34" charset="0"/>
                <a:cs typeface="Tahoma" pitchFamily="34" charset="0"/>
              </a:rPr>
              <a:t>Gamma diversity</a:t>
            </a:r>
            <a:r>
              <a:rPr lang="en-US" dirty="0" smtClean="0">
                <a:latin typeface="Tahoma" pitchFamily="34" charset="0"/>
                <a:cs typeface="Tahoma" pitchFamily="34" charset="0"/>
              </a:rPr>
              <a:t> is a measure of the overall diversity for different ecosystems within a region. </a:t>
            </a:r>
            <a:endParaRPr lang="en-US" dirty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Biodiversity Global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543800" cy="4114800"/>
          </a:xfrm>
        </p:spPr>
        <p:txBody>
          <a:bodyPr/>
          <a:lstStyle/>
          <a:p>
            <a:pPr lvl="1"/>
            <a:r>
              <a:rPr lang="en-GB" sz="2400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No. of total species - </a:t>
            </a:r>
            <a:r>
              <a:rPr lang="en-GB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???? Not known</a:t>
            </a:r>
            <a:endParaRPr lang="en-GB" sz="2400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GB" sz="2400" dirty="0">
                <a:latin typeface="Arial" pitchFamily="34" charset="0"/>
                <a:cs typeface="Arial" pitchFamily="34" charset="0"/>
              </a:rPr>
              <a:t>estimated total at about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million - 30 million</a:t>
            </a:r>
          </a:p>
          <a:p>
            <a:pPr lvl="1"/>
            <a:r>
              <a:rPr lang="en-GB" sz="2400" dirty="0">
                <a:latin typeface="Arial" pitchFamily="34" charset="0"/>
                <a:cs typeface="Arial" pitchFamily="34" charset="0"/>
              </a:rPr>
              <a:t>The number of described species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1.8 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million; 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Majority of unidentified species are microbes and insects</a:t>
            </a:r>
            <a:endParaRPr lang="en-GB" sz="24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It has taken 4 billion years for this biodiversity to evolve, 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We 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are rapidly destroying it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. (6</a:t>
            </a:r>
            <a:r>
              <a:rPr lang="en-GB" sz="2400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Mass extinction- Man made)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9" name="Rectangle 11"/>
          <p:cNvSpPr>
            <a:spLocks noGrp="1" noChangeArrowheads="1"/>
          </p:cNvSpPr>
          <p:nvPr>
            <p:ph type="title"/>
          </p:nvPr>
        </p:nvSpPr>
        <p:spPr>
          <a:xfrm>
            <a:off x="66675" y="152400"/>
            <a:ext cx="9067800" cy="1143000"/>
          </a:xfrm>
        </p:spPr>
        <p:txBody>
          <a:bodyPr/>
          <a:lstStyle/>
          <a:p>
            <a:r>
              <a:rPr lang="en-GB" sz="3200" dirty="0"/>
              <a:t>India </a:t>
            </a:r>
            <a:r>
              <a:rPr lang="en-GB" sz="3200" dirty="0" smtClean="0"/>
              <a:t>–one of the richest country in the world. Why? </a:t>
            </a:r>
            <a:endParaRPr lang="en-GB" sz="3200" dirty="0"/>
          </a:p>
        </p:txBody>
      </p:sp>
      <p:sp>
        <p:nvSpPr>
          <p:cNvPr id="12300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458200" cy="4114800"/>
          </a:xfrm>
        </p:spPr>
        <p:txBody>
          <a:bodyPr/>
          <a:lstStyle/>
          <a:p>
            <a:pPr lvl="1"/>
            <a:r>
              <a:rPr lang="en-GB" dirty="0" smtClean="0">
                <a:latin typeface="Calibri" pitchFamily="34" charset="0"/>
              </a:rPr>
              <a:t>8% </a:t>
            </a:r>
            <a:r>
              <a:rPr lang="en-GB" dirty="0">
                <a:latin typeface="Calibri" pitchFamily="34" charset="0"/>
              </a:rPr>
              <a:t>of </a:t>
            </a:r>
            <a:r>
              <a:rPr lang="en-GB" dirty="0" smtClean="0">
                <a:latin typeface="Calibri" pitchFamily="34" charset="0"/>
              </a:rPr>
              <a:t>words </a:t>
            </a:r>
            <a:r>
              <a:rPr lang="en-GB" dirty="0">
                <a:latin typeface="Calibri" pitchFamily="34" charset="0"/>
              </a:rPr>
              <a:t>biodiversity in </a:t>
            </a:r>
            <a:r>
              <a:rPr lang="en-GB" dirty="0" smtClean="0">
                <a:latin typeface="Calibri" pitchFamily="34" charset="0"/>
              </a:rPr>
              <a:t>just 2% </a:t>
            </a:r>
            <a:r>
              <a:rPr lang="en-GB" dirty="0">
                <a:latin typeface="Calibri" pitchFamily="34" charset="0"/>
              </a:rPr>
              <a:t>of </a:t>
            </a:r>
            <a:r>
              <a:rPr lang="en-GB" dirty="0" smtClean="0">
                <a:latin typeface="Calibri" pitchFamily="34" charset="0"/>
              </a:rPr>
              <a:t>earths surface </a:t>
            </a:r>
          </a:p>
          <a:p>
            <a:pPr lvl="1"/>
            <a:r>
              <a:rPr lang="en-GB" dirty="0" smtClean="0">
                <a:latin typeface="Calibri" pitchFamily="34" charset="0"/>
              </a:rPr>
              <a:t>Diverse ecosystems and climatic conditions</a:t>
            </a:r>
          </a:p>
          <a:p>
            <a:pPr lvl="1"/>
            <a:r>
              <a:rPr lang="en-GB" dirty="0" smtClean="0">
                <a:latin typeface="Calibri" pitchFamily="34" charset="0"/>
              </a:rPr>
              <a:t>16 major forest types. Forest cover 21%</a:t>
            </a:r>
          </a:p>
          <a:p>
            <a:pPr lvl="1"/>
            <a:r>
              <a:rPr lang="en-GB" dirty="0" smtClean="0">
                <a:latin typeface="Calibri" pitchFamily="34" charset="0"/>
              </a:rPr>
              <a:t>One of the 17 mega diversity countries in the world</a:t>
            </a:r>
          </a:p>
          <a:p>
            <a:pPr lvl="1"/>
            <a:r>
              <a:rPr lang="en-GB" dirty="0" smtClean="0">
                <a:latin typeface="Calibri" pitchFamily="34" charset="0"/>
              </a:rPr>
              <a:t>Has Global biodiversity hot spots (North east , Western Ghats</a:t>
            </a:r>
            <a:endParaRPr lang="en-GB" dirty="0">
              <a:latin typeface="Calibri" pitchFamily="34" charset="0"/>
            </a:endParaRPr>
          </a:p>
          <a:p>
            <a:pPr lvl="1"/>
            <a:r>
              <a:rPr lang="en-GB" dirty="0" smtClean="0">
                <a:latin typeface="Calibri" pitchFamily="34" charset="0"/>
              </a:rPr>
              <a:t>Origin </a:t>
            </a:r>
            <a:r>
              <a:rPr lang="en-GB" dirty="0">
                <a:latin typeface="Calibri" pitchFamily="34" charset="0"/>
              </a:rPr>
              <a:t>of 30,000 cultivated Plants</a:t>
            </a:r>
          </a:p>
          <a:p>
            <a:pPr lvl="1"/>
            <a:r>
              <a:rPr lang="en-GB" dirty="0" smtClean="0">
                <a:latin typeface="Calibri" pitchFamily="34" charset="0"/>
              </a:rPr>
              <a:t>High </a:t>
            </a:r>
            <a:r>
              <a:rPr lang="en-GB" dirty="0" err="1">
                <a:latin typeface="Calibri" pitchFamily="34" charset="0"/>
              </a:rPr>
              <a:t>endemicity</a:t>
            </a:r>
            <a:r>
              <a:rPr lang="en-GB" dirty="0">
                <a:latin typeface="Calibri" pitchFamily="34" charset="0"/>
              </a:rPr>
              <a:t> </a:t>
            </a:r>
            <a:r>
              <a:rPr lang="en-GB" dirty="0" smtClean="0">
                <a:latin typeface="Calibri" pitchFamily="34" charset="0"/>
              </a:rPr>
              <a:t>(11058 </a:t>
            </a:r>
            <a:r>
              <a:rPr lang="en-GB" dirty="0">
                <a:latin typeface="Calibri" pitchFamily="34" charset="0"/>
              </a:rPr>
              <a:t>species </a:t>
            </a:r>
            <a:r>
              <a:rPr lang="en-GB" dirty="0" smtClean="0">
                <a:latin typeface="Calibri" pitchFamily="34" charset="0"/>
              </a:rPr>
              <a:t>of </a:t>
            </a:r>
            <a:r>
              <a:rPr lang="en-GB" dirty="0">
                <a:latin typeface="Calibri" pitchFamily="34" charset="0"/>
              </a:rPr>
              <a:t>plants are endemic)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1143000"/>
          </a:xfrm>
        </p:spPr>
        <p:txBody>
          <a:bodyPr/>
          <a:lstStyle/>
          <a:p>
            <a:r>
              <a:rPr lang="en-US" dirty="0" smtClean="0"/>
              <a:t>Centre of Plant Biodiversity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7772400" cy="4114800"/>
          </a:xfrm>
        </p:spPr>
        <p:txBody>
          <a:bodyPr/>
          <a:lstStyle/>
          <a:p>
            <a:r>
              <a:rPr lang="en-US" sz="2800" dirty="0" smtClean="0">
                <a:latin typeface="Calibri" pitchFamily="34" charset="0"/>
              </a:rPr>
              <a:t>At least 166 </a:t>
            </a:r>
            <a:r>
              <a:rPr lang="en-US" sz="2800" dirty="0" err="1" smtClean="0">
                <a:latin typeface="Calibri" pitchFamily="34" charset="0"/>
              </a:rPr>
              <a:t>spp</a:t>
            </a:r>
            <a:r>
              <a:rPr lang="en-US" sz="2800" dirty="0" smtClean="0">
                <a:latin typeface="Calibri" pitchFamily="34" charset="0"/>
              </a:rPr>
              <a:t> of crops and 320 species of wild relatives of cultivated crops are originated in India</a:t>
            </a:r>
          </a:p>
          <a:p>
            <a:r>
              <a:rPr lang="en-US" sz="2400" dirty="0" smtClean="0">
                <a:latin typeface="Calibri" pitchFamily="34" charset="0"/>
              </a:rPr>
              <a:t>(NY </a:t>
            </a:r>
            <a:r>
              <a:rPr lang="en-US" sz="2400" dirty="0" err="1" smtClean="0">
                <a:latin typeface="Calibri" pitchFamily="34" charset="0"/>
              </a:rPr>
              <a:t>Vavilov</a:t>
            </a:r>
            <a:r>
              <a:rPr lang="en-US" sz="2400" dirty="0" smtClean="0">
                <a:latin typeface="Calibri" pitchFamily="34" charset="0"/>
              </a:rPr>
              <a:t>-Russian Scientist)</a:t>
            </a:r>
          </a:p>
          <a:p>
            <a:r>
              <a:rPr lang="en-US" sz="2800" dirty="0" smtClean="0">
                <a:latin typeface="Calibri" pitchFamily="34" charset="0"/>
              </a:rPr>
              <a:t>Rice 50,000 varieties</a:t>
            </a:r>
          </a:p>
          <a:p>
            <a:r>
              <a:rPr lang="en-US" sz="2800" dirty="0" smtClean="0">
                <a:latin typeface="Calibri" pitchFamily="34" charset="0"/>
              </a:rPr>
              <a:t>Mango 1,000 varieties</a:t>
            </a:r>
          </a:p>
          <a:p>
            <a:r>
              <a:rPr lang="en-US" sz="2800" dirty="0" smtClean="0">
                <a:latin typeface="Calibri" pitchFamily="34" charset="0"/>
              </a:rPr>
              <a:t>Sorghum 5,000 varieties</a:t>
            </a:r>
          </a:p>
          <a:p>
            <a:r>
              <a:rPr lang="en-US" sz="2800" dirty="0" smtClean="0">
                <a:latin typeface="Calibri" pitchFamily="34" charset="0"/>
              </a:rPr>
              <a:t>Pepper: 500 Varieties</a:t>
            </a:r>
          </a:p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</a:rPr>
              <a:t>All the world’s buffalo breeds are found in India</a:t>
            </a:r>
          </a:p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</a:rPr>
              <a:t>All poultry breeds in India-Red Jungle fowl (Wild)</a:t>
            </a:r>
          </a:p>
          <a:p>
            <a:pPr marL="0" indent="0">
              <a:buNone/>
            </a:pPr>
            <a:r>
              <a:rPr lang="en-US" sz="2800" dirty="0" smtClean="0">
                <a:latin typeface="Calibri" pitchFamily="34" charset="0"/>
              </a:rPr>
              <a:t>All cow breed originated from India-Zebu (wild)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India – biodiversity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610600" cy="5029200"/>
          </a:xfrm>
        </p:spPr>
        <p:txBody>
          <a:bodyPr/>
          <a:lstStyle/>
          <a:p>
            <a:pPr lvl="1">
              <a:lnSpc>
                <a:spcPct val="90000"/>
              </a:lnSpc>
              <a:buFontTx/>
              <a:buChar char="•"/>
            </a:pPr>
            <a:r>
              <a:rPr lang="en-GB" dirty="0" smtClean="0">
                <a:latin typeface="Calibri" pitchFamily="34" charset="0"/>
              </a:rPr>
              <a:t>45,500 </a:t>
            </a:r>
            <a:r>
              <a:rPr lang="en-GB" dirty="0">
                <a:latin typeface="Calibri" pitchFamily="34" charset="0"/>
              </a:rPr>
              <a:t>plant species (</a:t>
            </a:r>
            <a:r>
              <a:rPr lang="en-GB" dirty="0" smtClean="0">
                <a:latin typeface="Calibri" pitchFamily="34" charset="0"/>
              </a:rPr>
              <a:t>17,527 </a:t>
            </a:r>
            <a:r>
              <a:rPr lang="en-GB" dirty="0">
                <a:latin typeface="Calibri" pitchFamily="34" charset="0"/>
              </a:rPr>
              <a:t>flowering plants)</a:t>
            </a:r>
          </a:p>
          <a:p>
            <a:pPr lvl="2">
              <a:lnSpc>
                <a:spcPct val="90000"/>
              </a:lnSpc>
            </a:pPr>
            <a:r>
              <a:rPr lang="en-GB" sz="2800" dirty="0" smtClean="0">
                <a:latin typeface="Calibri" pitchFamily="34" charset="0"/>
              </a:rPr>
              <a:t>91,200 </a:t>
            </a:r>
            <a:r>
              <a:rPr lang="en-GB" sz="2800" dirty="0">
                <a:latin typeface="Calibri" pitchFamily="34" charset="0"/>
              </a:rPr>
              <a:t>species of animals, including </a:t>
            </a:r>
          </a:p>
          <a:p>
            <a:pPr lvl="2">
              <a:lnSpc>
                <a:spcPct val="90000"/>
              </a:lnSpc>
            </a:pPr>
            <a:r>
              <a:rPr lang="en-GB" sz="2800" dirty="0">
                <a:solidFill>
                  <a:srgbClr val="FFC000"/>
                </a:solidFill>
                <a:latin typeface="Calibri" pitchFamily="34" charset="0"/>
              </a:rPr>
              <a:t>57,000 insects </a:t>
            </a:r>
            <a:r>
              <a:rPr lang="en-GB" sz="2800" dirty="0" smtClean="0">
                <a:solidFill>
                  <a:srgbClr val="FFC000"/>
                </a:solidFill>
                <a:latin typeface="Calibri" pitchFamily="34" charset="0"/>
              </a:rPr>
              <a:t> </a:t>
            </a:r>
            <a:r>
              <a:rPr lang="en-GB" sz="2800" dirty="0" smtClean="0">
                <a:latin typeface="Calibri" pitchFamily="34" charset="0"/>
              </a:rPr>
              <a:t>(highest number)</a:t>
            </a:r>
            <a:endParaRPr lang="en-GB" sz="2800" dirty="0">
              <a:latin typeface="Calibri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GB" sz="2800" dirty="0">
                <a:latin typeface="Calibri" pitchFamily="34" charset="0"/>
              </a:rPr>
              <a:t>4,000 molluscs, </a:t>
            </a:r>
          </a:p>
          <a:p>
            <a:pPr lvl="2">
              <a:lnSpc>
                <a:spcPct val="90000"/>
              </a:lnSpc>
            </a:pPr>
            <a:r>
              <a:rPr lang="en-GB" sz="2800" dirty="0">
                <a:latin typeface="Calibri" pitchFamily="34" charset="0"/>
              </a:rPr>
              <a:t>2546 fish, </a:t>
            </a:r>
          </a:p>
          <a:p>
            <a:pPr lvl="2">
              <a:lnSpc>
                <a:spcPct val="90000"/>
              </a:lnSpc>
            </a:pPr>
            <a:r>
              <a:rPr lang="en-GB" sz="2800" dirty="0" smtClean="0">
                <a:latin typeface="Calibri" pitchFamily="34" charset="0"/>
              </a:rPr>
              <a:t>460 </a:t>
            </a:r>
            <a:r>
              <a:rPr lang="en-GB" sz="2800" dirty="0">
                <a:latin typeface="Calibri" pitchFamily="34" charset="0"/>
              </a:rPr>
              <a:t>reptiles, </a:t>
            </a:r>
          </a:p>
          <a:p>
            <a:pPr lvl="2">
              <a:lnSpc>
                <a:spcPct val="90000"/>
              </a:lnSpc>
            </a:pPr>
            <a:r>
              <a:rPr lang="en-GB" sz="2800" dirty="0" smtClean="0">
                <a:latin typeface="Calibri" pitchFamily="34" charset="0"/>
              </a:rPr>
              <a:t>248 </a:t>
            </a:r>
            <a:r>
              <a:rPr lang="en-GB" sz="2800" dirty="0">
                <a:latin typeface="Calibri" pitchFamily="34" charset="0"/>
              </a:rPr>
              <a:t>amphibians, </a:t>
            </a:r>
          </a:p>
          <a:p>
            <a:pPr lvl="2">
              <a:lnSpc>
                <a:spcPct val="90000"/>
              </a:lnSpc>
            </a:pPr>
            <a:r>
              <a:rPr lang="en-GB" sz="2800" dirty="0" smtClean="0">
                <a:latin typeface="Calibri" pitchFamily="34" charset="0"/>
              </a:rPr>
              <a:t>1232 </a:t>
            </a:r>
            <a:r>
              <a:rPr lang="en-GB" sz="2800" dirty="0">
                <a:latin typeface="Calibri" pitchFamily="34" charset="0"/>
              </a:rPr>
              <a:t>birds and </a:t>
            </a:r>
          </a:p>
          <a:p>
            <a:pPr lvl="2">
              <a:lnSpc>
                <a:spcPct val="90000"/>
              </a:lnSpc>
            </a:pPr>
            <a:r>
              <a:rPr lang="en-GB" sz="2800" dirty="0" smtClean="0">
                <a:latin typeface="Calibri" pitchFamily="34" charset="0"/>
              </a:rPr>
              <a:t>397 </a:t>
            </a:r>
            <a:r>
              <a:rPr lang="en-GB" sz="2800" dirty="0">
                <a:latin typeface="Calibri" pitchFamily="34" charset="0"/>
              </a:rPr>
              <a:t>mammals</a:t>
            </a:r>
          </a:p>
          <a:p>
            <a:pPr lvl="2">
              <a:lnSpc>
                <a:spcPct val="90000"/>
              </a:lnSpc>
            </a:pPr>
            <a:r>
              <a:rPr lang="en-GB" sz="2800" dirty="0">
                <a:latin typeface="Calibri" pitchFamily="34" charset="0"/>
              </a:rPr>
              <a:t>20000 invertebrates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Endemic species in India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Species, whose distribution is confined to a particular region</a:t>
            </a:r>
          </a:p>
          <a:p>
            <a:r>
              <a:rPr lang="en-US" dirty="0" smtClean="0"/>
              <a:t>At high risk of extinction</a:t>
            </a:r>
          </a:p>
          <a:p>
            <a:r>
              <a:rPr lang="en-US" dirty="0" smtClean="0"/>
              <a:t>Endemism-rich areas: NE, NW, and E Himalayas, Western Ghats</a:t>
            </a:r>
          </a:p>
          <a:p>
            <a:pPr lvl="0"/>
            <a:r>
              <a:rPr lang="en-US" dirty="0" smtClean="0"/>
              <a:t>44 mammals, 55 birds, 214 reptiles, 110 amphibians endemic to India</a:t>
            </a:r>
          </a:p>
          <a:p>
            <a:pPr lvl="0"/>
            <a:r>
              <a:rPr lang="en-US" dirty="0" smtClean="0"/>
              <a:t>11,058 plants </a:t>
            </a:r>
            <a:r>
              <a:rPr lang="en-US" dirty="0" smtClean="0">
                <a:solidFill>
                  <a:srgbClr val="FFFFFF"/>
                </a:solidFill>
              </a:rPr>
              <a:t>are endemic to India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Endemism in India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9% of  fish</a:t>
            </a:r>
          </a:p>
          <a:p>
            <a:r>
              <a:rPr lang="en-US" dirty="0" smtClean="0"/>
              <a:t>61% of amphibians</a:t>
            </a:r>
          </a:p>
          <a:p>
            <a:r>
              <a:rPr lang="en-US" dirty="0" smtClean="0"/>
              <a:t>47% of reptiles</a:t>
            </a:r>
          </a:p>
          <a:p>
            <a:r>
              <a:rPr lang="en-US" dirty="0" smtClean="0"/>
              <a:t>14% of birds</a:t>
            </a:r>
          </a:p>
          <a:p>
            <a:r>
              <a:rPr lang="en-US" dirty="0" smtClean="0"/>
              <a:t>9% of mammals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7576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Medicinal Plants</a:t>
            </a:r>
            <a:endParaRPr lang="en-GB" dirty="0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>
                <a:latin typeface="+mj-lt"/>
              </a:rPr>
              <a:t>India has </a:t>
            </a:r>
            <a:r>
              <a:rPr lang="en-GB" dirty="0" smtClean="0">
                <a:latin typeface="+mj-lt"/>
              </a:rPr>
              <a:t>8000 medicinal </a:t>
            </a:r>
            <a:r>
              <a:rPr lang="en-GB" dirty="0">
                <a:latin typeface="+mj-lt"/>
              </a:rPr>
              <a:t>plants</a:t>
            </a:r>
          </a:p>
          <a:p>
            <a:pPr lvl="1"/>
            <a:r>
              <a:rPr lang="en-US" dirty="0" smtClean="0">
                <a:latin typeface="+mj-lt"/>
              </a:rPr>
              <a:t>Used in 50,000 herbal formulation</a:t>
            </a:r>
          </a:p>
          <a:p>
            <a:pPr lvl="1"/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 major source of livelihood</a:t>
            </a:r>
          </a:p>
          <a:p>
            <a:pPr lvl="1"/>
            <a:r>
              <a:rPr lang="en-US" dirty="0" smtClean="0">
                <a:latin typeface="+mj-lt"/>
              </a:rPr>
              <a:t>Special Medicinal plant conservation areas have been established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458200" cy="5715000"/>
          </a:xfrm>
        </p:spPr>
        <p:txBody>
          <a:bodyPr/>
          <a:lstStyle/>
          <a:p>
            <a:pPr>
              <a:buNone/>
            </a:pPr>
            <a:r>
              <a:rPr lang="en-US" sz="4400" dirty="0" smtClean="0">
                <a:solidFill>
                  <a:srgbClr val="FFC000"/>
                </a:solidFill>
                <a:latin typeface="Tahoma" pitchFamily="34" charset="0"/>
                <a:cs typeface="Tahoma" pitchFamily="34" charset="0"/>
              </a:rPr>
              <a:t>Biodiversity Hotspots</a:t>
            </a:r>
          </a:p>
          <a:p>
            <a:endParaRPr lang="en-US" sz="2400" i="1" dirty="0" smtClean="0"/>
          </a:p>
          <a:p>
            <a:pPr>
              <a:buNone/>
            </a:pPr>
            <a:r>
              <a:rPr lang="en-US" sz="2800" b="1" dirty="0" smtClean="0">
                <a:solidFill>
                  <a:srgbClr val="FF9900"/>
                </a:solidFill>
                <a:latin typeface="Tahoma" pitchFamily="34" charset="0"/>
                <a:cs typeface="Tahoma" pitchFamily="34" charset="0"/>
              </a:rPr>
              <a:t>in India: North East India and Western Ghats</a:t>
            </a:r>
          </a:p>
          <a:p>
            <a:pPr>
              <a:buNone/>
            </a:pPr>
            <a:r>
              <a:rPr lang="en-US" sz="2800" b="1" dirty="0" smtClean="0">
                <a:solidFill>
                  <a:srgbClr val="FF9900"/>
                </a:solidFill>
              </a:rPr>
              <a:t>Biodiversity hotspots criteria:</a:t>
            </a:r>
          </a:p>
          <a:p>
            <a:pPr>
              <a:buNone/>
            </a:pPr>
            <a:endParaRPr lang="en-US" sz="2400" b="1" dirty="0" smtClean="0"/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Regions that harbor a great diversity of endemic species and at the same time be significantly altered by human activities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Must support 1500 endemic species (0.1% of global)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Must have lost more than 70% of original habitat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25 world hotspots have 44% of all plant species and 35% of all vertebrates in 1.4% of land area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074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Environment and Ecology</a:t>
            </a:r>
          </a:p>
        </p:txBody>
      </p:sp>
      <p:sp>
        <p:nvSpPr>
          <p:cNvPr id="89091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7772400" cy="4114800"/>
          </a:xfrm>
        </p:spPr>
        <p:txBody>
          <a:bodyPr/>
          <a:lstStyle/>
          <a:p>
            <a:r>
              <a:rPr lang="en-US"/>
              <a:t>What is Environment?  </a:t>
            </a:r>
          </a:p>
          <a:p>
            <a:pPr>
              <a:buFont typeface="Wingdings" pitchFamily="2" charset="2"/>
              <a:buNone/>
            </a:pPr>
            <a:r>
              <a:rPr lang="en-US"/>
              <a:t>    Surroundings: Natural and man made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r>
              <a:rPr lang="en-US"/>
              <a:t>What is Ecology? </a:t>
            </a:r>
          </a:p>
          <a:p>
            <a:pPr>
              <a:buFont typeface="Wingdings" pitchFamily="2" charset="2"/>
              <a:buNone/>
            </a:pPr>
            <a:r>
              <a:rPr lang="en-US"/>
              <a:t>    The study of the interactions between organisms and their environment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bldLvl="2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dirty="0" smtClean="0"/>
              <a:t>Western Ghats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077200" cy="4572000"/>
          </a:xfrm>
        </p:spPr>
        <p:txBody>
          <a:bodyPr/>
          <a:lstStyle/>
          <a:p>
            <a:r>
              <a:rPr lang="en-US" dirty="0" smtClean="0">
                <a:latin typeface="Calibri" pitchFamily="34" charset="0"/>
              </a:rPr>
              <a:t>One of the Biodiversity Hotspots in India</a:t>
            </a:r>
          </a:p>
          <a:p>
            <a:r>
              <a:rPr lang="en-US" dirty="0" smtClean="0">
                <a:latin typeface="Calibri" pitchFamily="34" charset="0"/>
              </a:rPr>
              <a:t>More than 5000 </a:t>
            </a:r>
            <a:r>
              <a:rPr lang="en-US" dirty="0" err="1" smtClean="0">
                <a:latin typeface="Calibri" pitchFamily="34" charset="0"/>
              </a:rPr>
              <a:t>sps</a:t>
            </a:r>
            <a:r>
              <a:rPr lang="en-US" dirty="0" smtClean="0">
                <a:latin typeface="Calibri" pitchFamily="34" charset="0"/>
              </a:rPr>
              <a:t> of Plants</a:t>
            </a:r>
          </a:p>
          <a:p>
            <a:r>
              <a:rPr lang="en-US" dirty="0" smtClean="0">
                <a:latin typeface="Calibri" pitchFamily="34" charset="0"/>
              </a:rPr>
              <a:t>Bird </a:t>
            </a:r>
            <a:r>
              <a:rPr lang="en-US" dirty="0" err="1" smtClean="0">
                <a:latin typeface="Calibri" pitchFamily="34" charset="0"/>
              </a:rPr>
              <a:t>spp</a:t>
            </a:r>
            <a:r>
              <a:rPr lang="en-US" dirty="0" smtClean="0">
                <a:latin typeface="Calibri" pitchFamily="34" charset="0"/>
              </a:rPr>
              <a:t> 508</a:t>
            </a:r>
          </a:p>
          <a:p>
            <a:r>
              <a:rPr lang="en-US" dirty="0" smtClean="0">
                <a:latin typeface="Calibri" pitchFamily="34" charset="0"/>
              </a:rPr>
              <a:t>Mammals 140 (Asian elephants 15,000)</a:t>
            </a:r>
          </a:p>
          <a:p>
            <a:r>
              <a:rPr lang="en-US" dirty="0" smtClean="0">
                <a:latin typeface="Calibri" pitchFamily="34" charset="0"/>
              </a:rPr>
              <a:t>Butterflies 334</a:t>
            </a:r>
          </a:p>
          <a:p>
            <a:r>
              <a:rPr lang="en-US" dirty="0" smtClean="0">
                <a:latin typeface="Calibri" pitchFamily="34" charset="0"/>
              </a:rPr>
              <a:t>Fishes 290</a:t>
            </a:r>
          </a:p>
          <a:p>
            <a:r>
              <a:rPr lang="en-US" dirty="0" smtClean="0">
                <a:latin typeface="Calibri" pitchFamily="34" charset="0"/>
              </a:rPr>
              <a:t>Reptiles and Amphibians 157 each</a:t>
            </a:r>
          </a:p>
          <a:p>
            <a:r>
              <a:rPr lang="en-US" dirty="0" smtClean="0">
                <a:solidFill>
                  <a:srgbClr val="FFCC00"/>
                </a:solidFill>
                <a:latin typeface="Calibri" pitchFamily="34" charset="0"/>
              </a:rPr>
              <a:t>Diverse Ecosystems</a:t>
            </a:r>
            <a:r>
              <a:rPr lang="en-US" dirty="0" smtClean="0">
                <a:latin typeface="Calibri" pitchFamily="34" charset="0"/>
              </a:rPr>
              <a:t>: Evergreen, </a:t>
            </a:r>
            <a:r>
              <a:rPr lang="en-US" dirty="0" err="1" smtClean="0">
                <a:latin typeface="Calibri" pitchFamily="34" charset="0"/>
              </a:rPr>
              <a:t>Shola</a:t>
            </a:r>
            <a:r>
              <a:rPr lang="en-US" dirty="0" smtClean="0">
                <a:latin typeface="Calibri" pitchFamily="34" charset="0"/>
              </a:rPr>
              <a:t>, Moist and dry deciduous forest, Scrub jungle etc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High Endemism in Western Ghats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Angiosperms 1500 (38%)</a:t>
            </a:r>
          </a:p>
          <a:p>
            <a:r>
              <a:rPr lang="en-US" sz="2800" dirty="0" smtClean="0"/>
              <a:t>Butterflies  37 (11%)</a:t>
            </a:r>
          </a:p>
          <a:p>
            <a:r>
              <a:rPr lang="en-US" sz="2800" dirty="0" smtClean="0"/>
              <a:t>Fishes 189 (65%)</a:t>
            </a:r>
          </a:p>
          <a:p>
            <a:r>
              <a:rPr lang="en-US" sz="2800" dirty="0" smtClean="0"/>
              <a:t>Amphibians 135 (86%)</a:t>
            </a:r>
          </a:p>
          <a:p>
            <a:r>
              <a:rPr lang="en-US" sz="2800" dirty="0" smtClean="0"/>
              <a:t>Reptiles 97 (62%)</a:t>
            </a:r>
          </a:p>
          <a:p>
            <a:r>
              <a:rPr lang="en-US" sz="2800" dirty="0" smtClean="0"/>
              <a:t>Birds 19 (4%)</a:t>
            </a:r>
          </a:p>
          <a:p>
            <a:r>
              <a:rPr lang="en-US" sz="2800" dirty="0" smtClean="0"/>
              <a:t>Mammals 18 (12%)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151944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smtClean="0"/>
              <a:t/>
            </a:r>
            <a:br>
              <a:rPr lang="en-IN" sz="3200" dirty="0" smtClean="0"/>
            </a:br>
            <a:r>
              <a:rPr lang="en-IN" sz="3200" dirty="0" smtClean="0"/>
              <a:t>Western </a:t>
            </a:r>
            <a:r>
              <a:rPr lang="en-IN" sz="3200" dirty="0" err="1" smtClean="0"/>
              <a:t>Ghat</a:t>
            </a:r>
            <a:r>
              <a:rPr lang="en-IN" sz="3200" dirty="0" smtClean="0"/>
              <a:t> Conservation plan by Govt appointed committees</a:t>
            </a:r>
            <a:br>
              <a:rPr lang="en-IN" sz="3200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786" y="2500306"/>
            <a:ext cx="7772400" cy="4114800"/>
          </a:xfrm>
        </p:spPr>
        <p:txBody>
          <a:bodyPr/>
          <a:lstStyle/>
          <a:p>
            <a:r>
              <a:rPr lang="en-IN" dirty="0" smtClean="0"/>
              <a:t>Western </a:t>
            </a:r>
            <a:r>
              <a:rPr lang="en-IN" dirty="0" err="1" smtClean="0"/>
              <a:t>Ghat</a:t>
            </a:r>
            <a:r>
              <a:rPr lang="en-IN" dirty="0" smtClean="0"/>
              <a:t> Conservation plan</a:t>
            </a:r>
          </a:p>
          <a:p>
            <a:r>
              <a:rPr lang="en-IN" dirty="0" smtClean="0"/>
              <a:t>Controversy Between</a:t>
            </a:r>
          </a:p>
          <a:p>
            <a:endParaRPr lang="en-IN" dirty="0" smtClean="0"/>
          </a:p>
          <a:p>
            <a:r>
              <a:rPr lang="en-IN" dirty="0" err="1" smtClean="0"/>
              <a:t>Madhav</a:t>
            </a:r>
            <a:r>
              <a:rPr lang="en-IN" dirty="0" smtClean="0"/>
              <a:t> </a:t>
            </a:r>
            <a:r>
              <a:rPr lang="en-IN" dirty="0" err="1" smtClean="0"/>
              <a:t>Gadgil</a:t>
            </a:r>
            <a:r>
              <a:rPr lang="en-IN" dirty="0" smtClean="0"/>
              <a:t> report and </a:t>
            </a:r>
            <a:r>
              <a:rPr lang="en-IN" dirty="0" err="1" smtClean="0"/>
              <a:t>Kasturirangan</a:t>
            </a:r>
            <a:r>
              <a:rPr lang="en-IN" dirty="0" smtClean="0"/>
              <a:t> report (diluted 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z="3600" dirty="0" err="1" smtClean="0"/>
              <a:t>Nilgiri</a:t>
            </a:r>
            <a:r>
              <a:rPr lang="en-US" sz="3600" dirty="0" smtClean="0"/>
              <a:t> </a:t>
            </a:r>
            <a:r>
              <a:rPr lang="en-US" sz="3600" dirty="0" err="1" smtClean="0"/>
              <a:t>Thar</a:t>
            </a:r>
            <a:r>
              <a:rPr lang="en-US" sz="3600" dirty="0" smtClean="0"/>
              <a:t>-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State animal of TN- Endangered</a:t>
            </a:r>
            <a:endParaRPr lang="en-US" sz="2800" dirty="0"/>
          </a:p>
        </p:txBody>
      </p:sp>
      <p:pic>
        <p:nvPicPr>
          <p:cNvPr id="1026" name="Picture 2" descr="http://static.panoramio.com/photos/large/275753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94010"/>
            <a:ext cx="6397496" cy="47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848600" cy="4191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6279058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Static.panoramio.com</a:t>
            </a: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B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Butterflies</a:t>
            </a:r>
          </a:p>
          <a:p>
            <a:pPr>
              <a:buNone/>
            </a:pPr>
            <a:r>
              <a:rPr lang="en-US" dirty="0" smtClean="0"/>
              <a:t>in Western</a:t>
            </a:r>
          </a:p>
          <a:p>
            <a:pPr>
              <a:buNone/>
            </a:pPr>
            <a:r>
              <a:rPr lang="en-US" dirty="0" smtClean="0"/>
              <a:t>Ghats</a:t>
            </a:r>
            <a:endParaRPr lang="en-US" dirty="0"/>
          </a:p>
        </p:txBody>
      </p:sp>
      <p:pic>
        <p:nvPicPr>
          <p:cNvPr id="5124" name="Picture 4" descr="D:\Documents and Settings\Mayam\Desktop\DSC0148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905281">
            <a:off x="3150537" y="-451463"/>
            <a:ext cx="5334000" cy="711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Nilgiri</a:t>
            </a:r>
            <a:r>
              <a:rPr lang="en-US" dirty="0" smtClean="0"/>
              <a:t> Biosphere 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4114800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India’s </a:t>
            </a:r>
            <a:r>
              <a:rPr lang="en-US" sz="2400" dirty="0" smtClean="0">
                <a:solidFill>
                  <a:srgbClr val="FF9900"/>
                </a:solidFill>
                <a:latin typeface="+mj-lt"/>
              </a:rPr>
              <a:t>first Biosphere Reserve </a:t>
            </a:r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Siruvani</a:t>
            </a:r>
            <a:r>
              <a:rPr lang="en-US" sz="2400" dirty="0" smtClean="0">
                <a:latin typeface="+mj-lt"/>
              </a:rPr>
              <a:t> Hills comes under NBR</a:t>
            </a:r>
          </a:p>
          <a:p>
            <a:r>
              <a:rPr lang="en-US" sz="2400" dirty="0" smtClean="0">
                <a:latin typeface="+mj-lt"/>
              </a:rPr>
              <a:t>Plant </a:t>
            </a:r>
            <a:r>
              <a:rPr lang="en-US" sz="2400" dirty="0" err="1" smtClean="0">
                <a:latin typeface="+mj-lt"/>
              </a:rPr>
              <a:t>sps</a:t>
            </a:r>
            <a:r>
              <a:rPr lang="en-US" sz="2400" dirty="0" smtClean="0">
                <a:latin typeface="+mj-lt"/>
              </a:rPr>
              <a:t> 3300</a:t>
            </a:r>
          </a:p>
          <a:p>
            <a:r>
              <a:rPr lang="en-US" sz="2400" dirty="0" smtClean="0">
                <a:latin typeface="+mj-lt"/>
              </a:rPr>
              <a:t>Birds 350 </a:t>
            </a:r>
            <a:r>
              <a:rPr lang="en-US" sz="2400" dirty="0" err="1" smtClean="0">
                <a:latin typeface="+mj-lt"/>
              </a:rPr>
              <a:t>sps</a:t>
            </a: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Butterflies 300 </a:t>
            </a:r>
            <a:r>
              <a:rPr lang="en-US" sz="2400" dirty="0" err="1" smtClean="0">
                <a:latin typeface="+mj-lt"/>
              </a:rPr>
              <a:t>sps</a:t>
            </a: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Reptiles and amphibians 80 </a:t>
            </a:r>
            <a:r>
              <a:rPr lang="en-US" sz="2400" dirty="0" err="1" smtClean="0">
                <a:latin typeface="+mj-lt"/>
              </a:rPr>
              <a:t>sps</a:t>
            </a: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Mammals 100 </a:t>
            </a:r>
            <a:r>
              <a:rPr lang="en-US" sz="2400" dirty="0" err="1" smtClean="0">
                <a:latin typeface="+mj-lt"/>
              </a:rPr>
              <a:t>sps</a:t>
            </a:r>
            <a:endParaRPr lang="en-US" sz="2400" dirty="0" smtClean="0">
              <a:latin typeface="+mj-lt"/>
            </a:endParaRPr>
          </a:p>
          <a:p>
            <a:pPr>
              <a:buNone/>
            </a:pPr>
            <a:endParaRPr lang="en-US" sz="2400" dirty="0" smtClean="0">
              <a:latin typeface="+mj-lt"/>
            </a:endParaRPr>
          </a:p>
          <a:p>
            <a:r>
              <a:rPr lang="en-US" sz="2400" b="1" dirty="0" smtClean="0">
                <a:latin typeface="+mj-lt"/>
              </a:rPr>
              <a:t>Endangered &amp; Endemic to the area </a:t>
            </a:r>
            <a:r>
              <a:rPr lang="en-US" sz="2400" b="1" dirty="0" smtClean="0">
                <a:solidFill>
                  <a:srgbClr val="FF9900"/>
                </a:solidFill>
                <a:latin typeface="+mj-lt"/>
              </a:rPr>
              <a:t>Lion Tailed Macaque, </a:t>
            </a:r>
            <a:r>
              <a:rPr lang="en-US" sz="2400" b="1" dirty="0" err="1" smtClean="0">
                <a:solidFill>
                  <a:srgbClr val="FF9900"/>
                </a:solidFill>
                <a:latin typeface="+mj-lt"/>
              </a:rPr>
              <a:t>Nilgiri</a:t>
            </a:r>
            <a:r>
              <a:rPr lang="en-US" sz="2400" b="1" dirty="0" smtClean="0">
                <a:solidFill>
                  <a:srgbClr val="FF9900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rgbClr val="FF9900"/>
                </a:solidFill>
                <a:latin typeface="+mj-lt"/>
              </a:rPr>
              <a:t>Thar</a:t>
            </a:r>
            <a:endParaRPr lang="en-US" sz="2400" b="1" dirty="0">
              <a:solidFill>
                <a:srgbClr val="FF9900"/>
              </a:solidFill>
              <a:latin typeface="+mj-lt"/>
            </a:endParaRPr>
          </a:p>
        </p:txBody>
      </p:sp>
      <p:pic>
        <p:nvPicPr>
          <p:cNvPr id="22530" name="Picture 2" descr="http://www.thehindu.com/multimedia/dynamic/01467/26TVKO_LION-TAILED_1467658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999" y="2590800"/>
            <a:ext cx="3309487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/>
              <a:t>Why to Conserve ?</a:t>
            </a:r>
            <a:endParaRPr lang="en-GB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8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3600" dirty="0">
                <a:solidFill>
                  <a:srgbClr val="FF9900"/>
                </a:solidFill>
                <a:latin typeface="+mj-lt"/>
              </a:rPr>
              <a:t>Ecological services</a:t>
            </a:r>
            <a:r>
              <a:rPr lang="en-US" sz="2800" dirty="0" smtClean="0">
                <a:latin typeface="+mj-lt"/>
              </a:rPr>
              <a:t>: </a:t>
            </a:r>
          </a:p>
          <a:p>
            <a:pPr marL="0" indent="0">
              <a:lnSpc>
                <a:spcPct val="80000"/>
              </a:lnSpc>
              <a:buNone/>
            </a:pPr>
            <a:endParaRPr lang="en-US" sz="2800" dirty="0" smtClean="0"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+mj-lt"/>
              </a:rPr>
              <a:t>Biodiversity provides us food security, water recharge, climate regulation. 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+mj-lt"/>
              </a:rPr>
              <a:t>Every </a:t>
            </a:r>
            <a:r>
              <a:rPr lang="en-US" sz="2800" dirty="0">
                <a:latin typeface="+mj-lt"/>
              </a:rPr>
              <a:t>species has its own role to play in the </a:t>
            </a:r>
            <a:r>
              <a:rPr lang="en-US" sz="2800" dirty="0" smtClean="0">
                <a:latin typeface="+mj-lt"/>
              </a:rPr>
              <a:t>ecosystem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800" dirty="0" smtClean="0">
              <a:latin typeface="+mj-lt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800" dirty="0" smtClean="0">
                <a:latin typeface="+mj-lt"/>
              </a:rPr>
              <a:t>   </a:t>
            </a:r>
            <a:r>
              <a:rPr lang="en-US" sz="2800" dirty="0">
                <a:latin typeface="+mj-lt"/>
              </a:rPr>
              <a:t>Every single species is an integral part of the vast chain of </a:t>
            </a:r>
            <a:r>
              <a:rPr lang="en-US" sz="2800" dirty="0" smtClean="0">
                <a:latin typeface="+mj-lt"/>
              </a:rPr>
              <a:t>life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 smtClean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No 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chain is stronger than its weakest link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Why to Conserve?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66800"/>
            <a:ext cx="8794750" cy="41148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b="1" dirty="0">
                <a:solidFill>
                  <a:srgbClr val="FFCC00"/>
                </a:solidFill>
              </a:rPr>
              <a:t>Economic Value</a:t>
            </a:r>
            <a:r>
              <a:rPr lang="en-US" dirty="0">
                <a:solidFill>
                  <a:srgbClr val="FFCC00"/>
                </a:solidFill>
              </a:rPr>
              <a:t>: 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None/>
            </a:pPr>
            <a:endParaRPr lang="en-US" sz="2000" dirty="0"/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2800" dirty="0">
                <a:latin typeface="Calibri" pitchFamily="34" charset="0"/>
                <a:ea typeface="Tahoma" pitchFamily="34" charset="0"/>
                <a:cs typeface="Tahoma" pitchFamily="34" charset="0"/>
              </a:rPr>
              <a:t>Many species are used </a:t>
            </a:r>
            <a:r>
              <a:rPr lang="en-US" sz="2800" dirty="0">
                <a:solidFill>
                  <a:srgbClr val="FFFF00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as food, </a:t>
            </a:r>
            <a:r>
              <a:rPr lang="en-US" sz="2800" dirty="0" err="1" smtClean="0">
                <a:solidFill>
                  <a:srgbClr val="FFFF00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fibre</a:t>
            </a:r>
            <a:r>
              <a:rPr lang="en-US" sz="2800" dirty="0" smtClean="0">
                <a:solidFill>
                  <a:srgbClr val="FFFF00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, medicine </a:t>
            </a:r>
            <a:r>
              <a:rPr lang="en-US" sz="2800" dirty="0">
                <a:solidFill>
                  <a:srgbClr val="FFFF00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US" sz="2800" dirty="0" smtClean="0">
                <a:solidFill>
                  <a:srgbClr val="FFFF00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resource </a:t>
            </a:r>
            <a:r>
              <a:rPr lang="en-US" sz="2800" dirty="0">
                <a:solidFill>
                  <a:srgbClr val="FFFF00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for industrial </a:t>
            </a:r>
            <a:r>
              <a:rPr lang="en-US" sz="2800" dirty="0" smtClean="0">
                <a:solidFill>
                  <a:srgbClr val="FFFF00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products &amp; energy</a:t>
            </a:r>
            <a:r>
              <a:rPr lang="en-US" sz="2800" dirty="0" smtClean="0">
                <a:solidFill>
                  <a:srgbClr val="FF9900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US" sz="2800" dirty="0">
                <a:latin typeface="Calibri" pitchFamily="34" charset="0"/>
                <a:ea typeface="Tahoma" pitchFamily="34" charset="0"/>
                <a:cs typeface="Tahoma" pitchFamily="34" charset="0"/>
              </a:rPr>
              <a:t>Values of many sp. (and even the species itself) are still unknown</a:t>
            </a:r>
            <a:r>
              <a:rPr lang="en-US" sz="2800" dirty="0" smtClean="0">
                <a:latin typeface="Calibri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2400" dirty="0" smtClean="0">
              <a:latin typeface="Calibri" pitchFamily="34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2800" dirty="0" smtClean="0">
                <a:solidFill>
                  <a:srgbClr val="FFFF00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25% of all our drugs comes from plants</a:t>
            </a:r>
            <a:endParaRPr lang="en-US" sz="2800" dirty="0">
              <a:solidFill>
                <a:srgbClr val="FFFF00"/>
              </a:solidFill>
              <a:latin typeface="Calibri" pitchFamily="34" charset="0"/>
              <a:ea typeface="Tahoma" pitchFamily="34" charset="0"/>
              <a:cs typeface="Tahoma" pitchFamily="34" charset="0"/>
            </a:endParaRPr>
          </a:p>
          <a:p>
            <a:pPr lvl="0">
              <a:lnSpc>
                <a:spcPct val="90000"/>
              </a:lnSpc>
              <a:buClr>
                <a:srgbClr val="FFFFFF"/>
              </a:buClr>
              <a:buFont typeface="Wingdings" pitchFamily="2" charset="2"/>
              <a:buChar char="ü"/>
            </a:pPr>
            <a:r>
              <a:rPr lang="en-US" sz="2400" dirty="0" smtClean="0">
                <a:latin typeface="Calibri" pitchFamily="34" charset="0"/>
                <a:ea typeface="Tahoma" pitchFamily="34" charset="0"/>
                <a:cs typeface="Tahoma" pitchFamily="34" charset="0"/>
              </a:rPr>
              <a:t>Around </a:t>
            </a:r>
            <a:r>
              <a:rPr lang="en-US" sz="2400" dirty="0">
                <a:latin typeface="Calibri" pitchFamily="34" charset="0"/>
                <a:ea typeface="Tahoma" pitchFamily="34" charset="0"/>
                <a:cs typeface="Tahoma" pitchFamily="34" charset="0"/>
              </a:rPr>
              <a:t>119 pure chemical substances extracted from about 90 species of higher plants are also used in allopathic </a:t>
            </a:r>
            <a:endParaRPr lang="en-US" sz="2400" dirty="0" smtClean="0">
              <a:latin typeface="Calibri" pitchFamily="34" charset="0"/>
              <a:ea typeface="Tahoma" pitchFamily="34" charset="0"/>
              <a:cs typeface="Tahoma" pitchFamily="34" charset="0"/>
            </a:endParaRPr>
          </a:p>
          <a:p>
            <a:pPr lvl="0">
              <a:lnSpc>
                <a:spcPct val="90000"/>
              </a:lnSpc>
              <a:buClr>
                <a:srgbClr val="FFFFFF"/>
              </a:buClr>
              <a:buFont typeface="Wingdings" pitchFamily="2" charset="2"/>
              <a:buChar char="ü"/>
            </a:pPr>
            <a:r>
              <a:rPr lang="en-US" sz="2400" b="1" dirty="0" err="1" smtClean="0">
                <a:solidFill>
                  <a:srgbClr val="FF99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Vinca</a:t>
            </a:r>
            <a:r>
              <a:rPr lang="en-US" sz="2400" dirty="0" smtClean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 to </a:t>
            </a:r>
            <a:r>
              <a:rPr lang="en-US" sz="2400" dirty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treat </a:t>
            </a:r>
            <a:r>
              <a:rPr lang="en-US" sz="2400" dirty="0" err="1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Hodgkins</a:t>
            </a:r>
            <a:r>
              <a:rPr lang="en-US" sz="2400" dirty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 disease and </a:t>
            </a:r>
            <a:r>
              <a:rPr lang="en-US" sz="2400" dirty="0" smtClean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cancer</a:t>
            </a:r>
          </a:p>
          <a:p>
            <a:pPr lvl="0">
              <a:lnSpc>
                <a:spcPct val="90000"/>
              </a:lnSpc>
              <a:buClr>
                <a:srgbClr val="FFFFFF"/>
              </a:buClr>
              <a:buNone/>
            </a:pPr>
            <a:endParaRPr lang="en-US" sz="2400" dirty="0">
              <a:solidFill>
                <a:srgbClr val="FFFFFF"/>
              </a:solidFill>
              <a:latin typeface="Calibri" pitchFamily="34" charset="0"/>
              <a:ea typeface="Tahoma" pitchFamily="34" charset="0"/>
              <a:cs typeface="Tahoma" pitchFamily="34" charset="0"/>
            </a:endParaRPr>
          </a:p>
          <a:p>
            <a:pPr lvl="0">
              <a:lnSpc>
                <a:spcPct val="90000"/>
              </a:lnSpc>
              <a:buClr>
                <a:srgbClr val="FFFFFF"/>
              </a:buClr>
              <a:buFont typeface="Wingdings" pitchFamily="2" charset="2"/>
              <a:buChar char="ü"/>
            </a:pPr>
            <a:r>
              <a:rPr lang="en-US" sz="2400" b="1" dirty="0" err="1">
                <a:solidFill>
                  <a:srgbClr val="FF99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Sarpagandha</a:t>
            </a:r>
            <a:r>
              <a:rPr lang="en-US" sz="2400" dirty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 traditionally used for snake bite, dysentery, nervous disorder, </a:t>
            </a:r>
            <a:r>
              <a:rPr lang="en-US" sz="2400" dirty="0" smtClean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fever, </a:t>
            </a:r>
            <a:r>
              <a:rPr lang="en-US" sz="2400" dirty="0" err="1" smtClean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Reserpine</a:t>
            </a:r>
            <a:r>
              <a:rPr lang="en-US" sz="2400" dirty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, an extract from the plant is now the principal source of material for </a:t>
            </a:r>
            <a:r>
              <a:rPr lang="en-US" sz="2400" dirty="0" err="1" smtClean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traquilizers</a:t>
            </a:r>
            <a:r>
              <a:rPr lang="en-US" sz="2400" dirty="0" smtClean="0">
                <a:solidFill>
                  <a:srgbClr val="FFFFFF"/>
                </a:solidFill>
                <a:latin typeface="Calibri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dirty="0" smtClean="0">
                <a:latin typeface="Calibri" pitchFamily="34" charset="0"/>
                <a:ea typeface="Tahoma" pitchFamily="34" charset="0"/>
                <a:cs typeface="Tahoma" pitchFamily="34" charset="0"/>
              </a:rPr>
              <a:t>medicine</a:t>
            </a:r>
            <a:r>
              <a:rPr lang="en-US" sz="22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  <p:pic>
        <p:nvPicPr>
          <p:cNvPr id="144395" name="Picture 11" descr="Vinca%2520rosea_small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47656" y="228600"/>
            <a:ext cx="1447094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Value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pPr marL="0" lvl="0" indent="0">
              <a:lnSpc>
                <a:spcPct val="80000"/>
              </a:lnSpc>
              <a:buClr>
                <a:srgbClr val="339966"/>
              </a:buClr>
              <a:buNone/>
            </a:pPr>
            <a:r>
              <a:rPr lang="en-US" sz="3600" b="1" dirty="0">
                <a:solidFill>
                  <a:srgbClr val="FF9900"/>
                </a:solidFill>
                <a:latin typeface="+mj-lt"/>
              </a:rPr>
              <a:t>Ethical value</a:t>
            </a:r>
            <a:r>
              <a:rPr lang="en-US" sz="3600" b="1" dirty="0">
                <a:solidFill>
                  <a:srgbClr val="FFFFFF"/>
                </a:solidFill>
                <a:latin typeface="+mj-lt"/>
              </a:rPr>
              <a:t>: </a:t>
            </a:r>
            <a:endParaRPr lang="en-US" sz="3600" b="1" dirty="0" smtClean="0">
              <a:solidFill>
                <a:srgbClr val="FFFFFF"/>
              </a:solidFill>
              <a:latin typeface="+mj-lt"/>
            </a:endParaRPr>
          </a:p>
          <a:p>
            <a:pPr lvl="0">
              <a:lnSpc>
                <a:spcPct val="80000"/>
              </a:lnSpc>
              <a:buClr>
                <a:srgbClr val="339966"/>
              </a:buClr>
            </a:pPr>
            <a:endParaRPr lang="en-US" sz="2400" b="1" dirty="0">
              <a:solidFill>
                <a:srgbClr val="FFFFFF"/>
              </a:solidFill>
              <a:latin typeface="+mj-lt"/>
            </a:endParaRPr>
          </a:p>
          <a:p>
            <a:pPr marL="0" lvl="0" indent="0">
              <a:lnSpc>
                <a:spcPct val="80000"/>
              </a:lnSpc>
              <a:buClr>
                <a:srgbClr val="339966"/>
              </a:buClr>
              <a:buNone/>
            </a:pPr>
            <a:r>
              <a:rPr lang="en-US" b="1" dirty="0" smtClean="0">
                <a:solidFill>
                  <a:srgbClr val="FFFFFF"/>
                </a:solidFill>
                <a:latin typeface="+mj-lt"/>
              </a:rPr>
              <a:t>Every </a:t>
            </a:r>
            <a:r>
              <a:rPr lang="en-US" b="1" dirty="0">
                <a:solidFill>
                  <a:srgbClr val="FFFFFF"/>
                </a:solidFill>
                <a:latin typeface="+mj-lt"/>
              </a:rPr>
              <a:t>one has a right to live on this </a:t>
            </a:r>
            <a:r>
              <a:rPr lang="en-US" b="1" dirty="0" smtClean="0">
                <a:solidFill>
                  <a:srgbClr val="FFFFFF"/>
                </a:solidFill>
                <a:latin typeface="+mj-lt"/>
              </a:rPr>
              <a:t>planet</a:t>
            </a:r>
            <a:endParaRPr lang="en-US" b="1" dirty="0">
              <a:solidFill>
                <a:srgbClr val="FFFFFF"/>
              </a:solidFill>
              <a:latin typeface="+mj-lt"/>
            </a:endParaRPr>
          </a:p>
          <a:p>
            <a:endParaRPr lang="en-IN" dirty="0"/>
          </a:p>
        </p:txBody>
      </p:sp>
      <p:pic>
        <p:nvPicPr>
          <p:cNvPr id="4" name="Picture 11" descr="tigre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3886200"/>
            <a:ext cx="2260600" cy="1695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2" descr="http://www.thehindu.com/multimedia/dynamic/01467/26TVKO_LION-TAILED_1467658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7357" y="3886200"/>
            <a:ext cx="2510643" cy="1676399"/>
          </a:xfrm>
          <a:prstGeom prst="rect">
            <a:avLst/>
          </a:prstGeom>
          <a:noFill/>
        </p:spPr>
      </p:pic>
      <p:sp>
        <p:nvSpPr>
          <p:cNvPr id="6" name="AutoShape 1042" descr="Elephant_Asian"/>
          <p:cNvSpPr>
            <a:spLocks noChangeArrowheads="1"/>
          </p:cNvSpPr>
          <p:nvPr/>
        </p:nvSpPr>
        <p:spPr bwMode="auto">
          <a:xfrm>
            <a:off x="3352800" y="4953000"/>
            <a:ext cx="2057400" cy="1676400"/>
          </a:xfrm>
          <a:prstGeom prst="hexagon">
            <a:avLst>
              <a:gd name="adj" fmla="val 28369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70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r>
              <a:rPr lang="en-US" sz="4000" dirty="0">
                <a:solidFill>
                  <a:srgbClr val="FF9900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Aesthetic Value</a:t>
            </a:r>
            <a:r>
              <a:rPr lang="en-US" sz="4000" dirty="0" smtClean="0">
                <a:solidFill>
                  <a:srgbClr val="FFFFFF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:. </a:t>
            </a:r>
            <a:r>
              <a:rPr lang="en-US" sz="2400" dirty="0">
                <a:solidFill>
                  <a:srgbClr val="FFFFFF"/>
                </a:solidFill>
                <a:effectLst/>
                <a:ea typeface="Tahoma" pitchFamily="34" charset="0"/>
                <a:cs typeface="Tahoma" pitchFamily="34" charset="0"/>
              </a:rPr>
              <a:t/>
            </a:r>
            <a:br>
              <a:rPr lang="en-US" sz="2400" dirty="0">
                <a:solidFill>
                  <a:srgbClr val="FFFFFF"/>
                </a:solidFill>
                <a:effectLst/>
                <a:ea typeface="Tahoma" pitchFamily="34" charset="0"/>
                <a:cs typeface="Tahoma" pitchFamily="34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FFFF"/>
                </a:solidFill>
                <a:latin typeface="Arial"/>
                <a:ea typeface="Tahoma" pitchFamily="34" charset="0"/>
                <a:cs typeface="Tahoma" pitchFamily="34" charset="0"/>
              </a:rPr>
              <a:t>Each species adds to the richness and beauty of life on the Earth. </a:t>
            </a:r>
            <a:endParaRPr lang="en-US" sz="2400" dirty="0" smtClean="0">
              <a:solidFill>
                <a:srgbClr val="FFFFFF"/>
              </a:solidFill>
              <a:latin typeface="Arial"/>
              <a:ea typeface="Tahoma" pitchFamily="34" charset="0"/>
              <a:cs typeface="Tahoma" pitchFamily="34" charset="0"/>
            </a:endParaRPr>
          </a:p>
          <a:p>
            <a:endParaRPr lang="en-US" sz="2400" dirty="0">
              <a:solidFill>
                <a:srgbClr val="FFFFFF"/>
              </a:solidFill>
              <a:latin typeface="Arial"/>
              <a:ea typeface="Tahoma" pitchFamily="34" charset="0"/>
              <a:cs typeface="Tahoma" pitchFamily="34" charset="0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rial"/>
                <a:ea typeface="Tahoma" pitchFamily="34" charset="0"/>
                <a:cs typeface="Tahoma" pitchFamily="34" charset="0"/>
              </a:rPr>
              <a:t>Ones 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Tahoma" pitchFamily="34" charset="0"/>
                <a:cs typeface="Tahoma" pitchFamily="34" charset="0"/>
              </a:rPr>
              <a:t>a species becomes extinct, its gone for ever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44949" y="2057400"/>
            <a:ext cx="3913251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400" y="4319974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Picture by </a:t>
            </a:r>
            <a:r>
              <a:rPr lang="en-US" sz="1200" i="1" dirty="0" err="1" smtClean="0"/>
              <a:t>Amita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Datta</a:t>
            </a:r>
            <a:endParaRPr lang="en-IN" sz="1200" i="1" dirty="0"/>
          </a:p>
        </p:txBody>
      </p:sp>
    </p:spTree>
    <p:extLst>
      <p:ext uri="{BB962C8B-B14F-4D97-AF65-F5344CB8AC3E}">
        <p14:creationId xmlns:p14="http://schemas.microsoft.com/office/powerpoint/2010/main" xmlns="" val="3940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Ecosystem</a:t>
            </a:r>
          </a:p>
        </p:txBody>
      </p:sp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1066800" y="1295400"/>
            <a:ext cx="7315200" cy="588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4000"/>
              <a:t>Biotic factors:  Living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4000"/>
              <a:t>Abiotic factors: Non living</a:t>
            </a:r>
          </a:p>
          <a:p>
            <a:pPr algn="l" eaLnBrk="1" hangingPunct="1">
              <a:spcBef>
                <a:spcPct val="50000"/>
              </a:spcBef>
            </a:pPr>
            <a:endParaRPr lang="en-US" sz="4000"/>
          </a:p>
          <a:p>
            <a:pPr algn="l" eaLnBrk="1" hangingPunct="1">
              <a:spcBef>
                <a:spcPct val="50000"/>
              </a:spcBef>
            </a:pPr>
            <a:endParaRPr lang="en-US" sz="4000"/>
          </a:p>
          <a:p>
            <a:pPr algn="l" eaLnBrk="1" hangingPunct="1">
              <a:spcBef>
                <a:spcPct val="50000"/>
              </a:spcBef>
            </a:pPr>
            <a:r>
              <a:rPr lang="en-US" sz="4000"/>
              <a:t>Biotic factor, Abiotic factor and their interaction with one another</a:t>
            </a:r>
          </a:p>
          <a:p>
            <a:pPr algn="l" eaLnBrk="1" hangingPunct="1">
              <a:spcBef>
                <a:spcPct val="50000"/>
              </a:spcBef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 single day ….</a:t>
            </a:r>
            <a:endParaRPr lang="en-GB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hlink"/>
                </a:solidFill>
                <a:latin typeface="+mj-lt"/>
              </a:rPr>
              <a:t>W</a:t>
            </a:r>
            <a:r>
              <a:rPr lang="en-GB" sz="2800" b="1" dirty="0">
                <a:solidFill>
                  <a:schemeClr val="hlink"/>
                </a:solidFill>
                <a:latin typeface="+mj-lt"/>
              </a:rPr>
              <a:t>e </a:t>
            </a:r>
            <a:r>
              <a:rPr lang="en-US" sz="2800" b="1" dirty="0">
                <a:solidFill>
                  <a:schemeClr val="hlink"/>
                </a:solidFill>
                <a:latin typeface="+mj-lt"/>
              </a:rPr>
              <a:t>are losing</a:t>
            </a:r>
            <a:r>
              <a:rPr lang="en-GB" sz="2800" dirty="0">
                <a:latin typeface="+mj-lt"/>
              </a:rPr>
              <a:t> </a:t>
            </a:r>
            <a:endParaRPr lang="en-US" sz="28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b="1" dirty="0">
                <a:latin typeface="Calibri" pitchFamily="34" charset="0"/>
              </a:rPr>
              <a:t>300</a:t>
            </a:r>
            <a:r>
              <a:rPr lang="en-GB" b="1" dirty="0">
                <a:latin typeface="Calibri" pitchFamily="34" charset="0"/>
              </a:rPr>
              <a:t> </a:t>
            </a:r>
            <a:r>
              <a:rPr lang="en-US" b="1" dirty="0">
                <a:latin typeface="Calibri" pitchFamily="34" charset="0"/>
              </a:rPr>
              <a:t>km2 </a:t>
            </a:r>
            <a:r>
              <a:rPr lang="en-GB" b="1" dirty="0">
                <a:latin typeface="Calibri" pitchFamily="34" charset="0"/>
              </a:rPr>
              <a:t> of rainforest, </a:t>
            </a:r>
            <a:r>
              <a:rPr lang="en-US" b="1" dirty="0">
                <a:latin typeface="Calibri" pitchFamily="34" charset="0"/>
              </a:rPr>
              <a:t>(1</a:t>
            </a:r>
            <a:r>
              <a:rPr lang="en-GB" b="1" dirty="0">
                <a:latin typeface="Calibri" pitchFamily="34" charset="0"/>
              </a:rPr>
              <a:t> acre </a:t>
            </a:r>
            <a:r>
              <a:rPr lang="en-US" b="1" dirty="0">
                <a:latin typeface="Calibri" pitchFamily="34" charset="0"/>
              </a:rPr>
              <a:t>/</a:t>
            </a:r>
            <a:r>
              <a:rPr lang="en-GB" b="1" dirty="0">
                <a:latin typeface="Calibri" pitchFamily="34" charset="0"/>
              </a:rPr>
              <a:t> second</a:t>
            </a:r>
            <a:r>
              <a:rPr lang="en-US" b="1" dirty="0">
                <a:latin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GB" b="1" dirty="0">
                <a:latin typeface="Calibri" pitchFamily="34" charset="0"/>
              </a:rPr>
              <a:t>40 to 100 </a:t>
            </a:r>
            <a:r>
              <a:rPr lang="en-US" b="1" dirty="0">
                <a:latin typeface="Calibri" pitchFamily="34" charset="0"/>
              </a:rPr>
              <a:t>species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3200" b="1" dirty="0">
                <a:solidFill>
                  <a:srgbClr val="FFCC66"/>
                </a:solidFill>
                <a:latin typeface="Calibri" pitchFamily="34" charset="0"/>
              </a:rPr>
              <a:t>Al</a:t>
            </a:r>
            <a:r>
              <a:rPr lang="en-GB" sz="3200" b="1" dirty="0">
                <a:solidFill>
                  <a:srgbClr val="FFCC66"/>
                </a:solidFill>
                <a:latin typeface="Calibri" pitchFamily="34" charset="0"/>
              </a:rPr>
              <a:t>ready lost</a:t>
            </a:r>
            <a:r>
              <a:rPr lang="en-GB" sz="2400" b="1" dirty="0">
                <a:solidFill>
                  <a:schemeClr val="folHlink"/>
                </a:solidFill>
                <a:latin typeface="Calibri" pitchFamily="34" charset="0"/>
              </a:rPr>
              <a:t> 1 million species</a:t>
            </a:r>
            <a:r>
              <a:rPr lang="en-GB" sz="2400" b="1" dirty="0">
                <a:latin typeface="Calibri" pitchFamily="34" charset="0"/>
              </a:rPr>
              <a:t>, </a:t>
            </a:r>
          </a:p>
          <a:p>
            <a:pPr lvl="1">
              <a:lnSpc>
                <a:spcPct val="90000"/>
              </a:lnSpc>
            </a:pPr>
            <a:r>
              <a:rPr lang="en-GB" b="1" dirty="0">
                <a:latin typeface="Calibri" pitchFamily="34" charset="0"/>
              </a:rPr>
              <a:t>Natural rate of extinction - </a:t>
            </a:r>
            <a:r>
              <a:rPr lang="en-GB" b="1" dirty="0">
                <a:solidFill>
                  <a:schemeClr val="folHlink"/>
                </a:solidFill>
                <a:latin typeface="Calibri" pitchFamily="34" charset="0"/>
              </a:rPr>
              <a:t>1species/ year,</a:t>
            </a:r>
            <a:r>
              <a:rPr lang="en-GB" b="1" dirty="0">
                <a:latin typeface="Calibri" pitchFamily="34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GB" b="1" dirty="0">
                <a:latin typeface="Calibri" pitchFamily="34" charset="0"/>
              </a:rPr>
              <a:t>The present rate is </a:t>
            </a:r>
            <a:r>
              <a:rPr lang="en-GB" b="1" dirty="0">
                <a:solidFill>
                  <a:schemeClr val="folHlink"/>
                </a:solidFill>
                <a:latin typeface="Calibri" pitchFamily="34" charset="0"/>
              </a:rPr>
              <a:t>1species/hour</a:t>
            </a:r>
            <a:r>
              <a:rPr lang="en-GB" b="1" dirty="0">
                <a:latin typeface="Calibri" pitchFamily="34" charset="0"/>
              </a:rPr>
              <a:t> (10,000 times higher)</a:t>
            </a:r>
          </a:p>
          <a:p>
            <a:pPr lvl="1">
              <a:lnSpc>
                <a:spcPct val="90000"/>
              </a:lnSpc>
            </a:pPr>
            <a:endParaRPr lang="en-GB" b="1" dirty="0"/>
          </a:p>
          <a:p>
            <a:pPr lvl="1">
              <a:lnSpc>
                <a:spcPct val="90000"/>
              </a:lnSpc>
            </a:pPr>
            <a:r>
              <a:rPr lang="en-GB" sz="2400" dirty="0"/>
              <a:t>Tonight the Earth will be a little hotter, its waters more acidic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Living Planet Index 2014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8458200" cy="4114800"/>
          </a:xfrm>
        </p:spPr>
        <p:txBody>
          <a:bodyPr/>
          <a:lstStyle/>
          <a:p>
            <a:pPr algn="just"/>
            <a:r>
              <a:rPr lang="en-IN" sz="2400" dirty="0" smtClean="0">
                <a:latin typeface="+mj-lt"/>
              </a:rPr>
              <a:t>WWF’S(World Wide Fund) Living Planet Report is a biennial publication that documents the state of the planet- the changing state of the biodiversity, ecosystems and humanity’s demand on natural resources.  </a:t>
            </a:r>
          </a:p>
          <a:p>
            <a:pPr algn="just"/>
            <a:endParaRPr lang="en-IN" sz="2400" dirty="0" smtClean="0">
              <a:latin typeface="+mj-lt"/>
            </a:endParaRPr>
          </a:p>
          <a:p>
            <a:pPr algn="just"/>
            <a:r>
              <a:rPr lang="en-IN" sz="2400" dirty="0" smtClean="0">
                <a:latin typeface="+mj-lt"/>
              </a:rPr>
              <a:t>Living Planet Index (LPI) 2014, measures more than 10,000 representative populations of mammals, birds, reptiles, amphibians and fish (has declined by 52 per cent since 1970.) </a:t>
            </a:r>
          </a:p>
          <a:p>
            <a:pPr algn="just"/>
            <a:endParaRPr lang="en-IN" sz="2400" dirty="0" smtClean="0">
              <a:latin typeface="+mj-lt"/>
            </a:endParaRPr>
          </a:p>
          <a:p>
            <a:pPr algn="just"/>
            <a:r>
              <a:rPr lang="en-IN" sz="1800" dirty="0" smtClean="0">
                <a:latin typeface="+mj-lt"/>
              </a:rPr>
              <a:t>http://wwf.panda.org/about_our_earth/all_publications/living_planet_report/</a:t>
            </a:r>
          </a:p>
          <a:p>
            <a:pPr algn="just"/>
            <a:r>
              <a:rPr lang="en-IN" sz="1800" dirty="0" smtClean="0">
                <a:latin typeface="+mj-lt"/>
              </a:rPr>
              <a:t>.</a:t>
            </a:r>
          </a:p>
          <a:p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Living planet report 2014-WWF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2466" name="Picture 2" descr="Displaying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133600"/>
            <a:ext cx="7974868" cy="35481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360" y="653829"/>
            <a:ext cx="1614240" cy="228552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53120" y="2773731"/>
            <a:ext cx="1764000" cy="199461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1680" y="4572481"/>
            <a:ext cx="1632960" cy="196004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024640" y="1054191"/>
            <a:ext cx="6857280" cy="146607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81639" tIns="40820" rIns="81639" bIns="40820"/>
          <a:lstStyle/>
          <a:p>
            <a:pPr>
              <a:lnSpc>
                <a:spcPct val="114000"/>
              </a:lnSpc>
              <a:tabLst>
                <a:tab pos="322565" algn="l"/>
                <a:tab pos="645130" algn="l"/>
                <a:tab pos="966255" algn="l"/>
                <a:tab pos="1288819" algn="l"/>
                <a:tab pos="1612824" algn="l"/>
                <a:tab pos="1935389" algn="l"/>
                <a:tab pos="2256514" algn="l"/>
                <a:tab pos="2579079" algn="l"/>
                <a:tab pos="2903083" algn="l"/>
                <a:tab pos="3225648" algn="l"/>
                <a:tab pos="3548212" algn="l"/>
                <a:tab pos="386933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IN" sz="2000" dirty="0">
                <a:solidFill>
                  <a:srgbClr val="9966CC"/>
                </a:solidFill>
                <a:latin typeface="+mj-lt"/>
              </a:rPr>
              <a:t>The loss of </a:t>
            </a:r>
            <a:r>
              <a:rPr lang="en-IN" sz="2000" dirty="0" smtClean="0">
                <a:solidFill>
                  <a:srgbClr val="9966CC"/>
                </a:solidFill>
                <a:latin typeface="+mj-lt"/>
              </a:rPr>
              <a:t>habitat– </a:t>
            </a:r>
            <a:r>
              <a:rPr lang="en-IN" sz="2000" dirty="0">
                <a:solidFill>
                  <a:srgbClr val="9966CC"/>
                </a:solidFill>
                <a:latin typeface="+mj-lt"/>
              </a:rPr>
              <a:t>particularly for </a:t>
            </a:r>
            <a:r>
              <a:rPr lang="en-IN" sz="2000" b="1" dirty="0">
                <a:solidFill>
                  <a:srgbClr val="9966CC"/>
                </a:solidFill>
                <a:latin typeface="+mj-lt"/>
              </a:rPr>
              <a:t>agriculture</a:t>
            </a:r>
            <a:r>
              <a:rPr lang="en-IN" sz="2000" dirty="0">
                <a:solidFill>
                  <a:srgbClr val="9966CC"/>
                </a:solidFill>
                <a:latin typeface="+mj-lt"/>
              </a:rPr>
              <a:t>, </a:t>
            </a:r>
            <a:r>
              <a:rPr lang="en-IN" sz="2000" b="1" dirty="0">
                <a:solidFill>
                  <a:srgbClr val="9966CC"/>
                </a:solidFill>
                <a:latin typeface="+mj-lt"/>
              </a:rPr>
              <a:t>urban development and energy production </a:t>
            </a:r>
            <a:r>
              <a:rPr lang="en-IN" sz="2000" dirty="0">
                <a:solidFill>
                  <a:srgbClr val="9966CC"/>
                </a:solidFill>
                <a:latin typeface="+mj-lt"/>
              </a:rPr>
              <a:t>– continues to be a major threat, compounded by </a:t>
            </a:r>
            <a:r>
              <a:rPr lang="en-IN" sz="2000" b="1" dirty="0">
                <a:solidFill>
                  <a:srgbClr val="9966CC"/>
                </a:solidFill>
                <a:latin typeface="+mj-lt"/>
              </a:rPr>
              <a:t>hunting</a:t>
            </a:r>
            <a:r>
              <a:rPr lang="en-IN" sz="2000" dirty="0">
                <a:solidFill>
                  <a:srgbClr val="9966CC"/>
                </a:solidFill>
                <a:latin typeface="+mj-lt"/>
              </a:rPr>
              <a:t>.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60640" y="2874542"/>
            <a:ext cx="6978359" cy="146607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81639" tIns="40820" rIns="81639" bIns="40820"/>
          <a:lstStyle/>
          <a:p>
            <a:pPr>
              <a:lnSpc>
                <a:spcPct val="114000"/>
              </a:lnSpc>
              <a:tabLst>
                <a:tab pos="322565" algn="l"/>
                <a:tab pos="645130" algn="l"/>
                <a:tab pos="966255" algn="l"/>
                <a:tab pos="1288819" algn="l"/>
                <a:tab pos="1612824" algn="l"/>
                <a:tab pos="1935389" algn="l"/>
                <a:tab pos="2256514" algn="l"/>
                <a:tab pos="2579079" algn="l"/>
                <a:tab pos="2903083" algn="l"/>
                <a:tab pos="3225648" algn="l"/>
                <a:tab pos="3548212" algn="l"/>
                <a:tab pos="386933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IN" sz="2000" dirty="0">
                <a:solidFill>
                  <a:srgbClr val="FF6600"/>
                </a:solidFill>
                <a:latin typeface="+mj-lt"/>
              </a:rPr>
              <a:t>The main threats to freshwater species are </a:t>
            </a:r>
            <a:r>
              <a:rPr lang="en-IN" sz="2000" b="1" dirty="0">
                <a:solidFill>
                  <a:srgbClr val="FF6600"/>
                </a:solidFill>
                <a:latin typeface="+mj-lt"/>
              </a:rPr>
              <a:t>habitat </a:t>
            </a:r>
            <a:r>
              <a:rPr lang="en-IN" sz="2000" b="1" dirty="0" smtClean="0">
                <a:solidFill>
                  <a:srgbClr val="FF6600"/>
                </a:solidFill>
                <a:latin typeface="+mj-lt"/>
              </a:rPr>
              <a:t>loss, </a:t>
            </a:r>
            <a:r>
              <a:rPr lang="en-IN" sz="2000" b="1" dirty="0">
                <a:solidFill>
                  <a:srgbClr val="FF6600"/>
                </a:solidFill>
                <a:latin typeface="+mj-lt"/>
              </a:rPr>
              <a:t>pollution and invasive species.</a:t>
            </a:r>
            <a:r>
              <a:rPr lang="en-IN" sz="2000" dirty="0">
                <a:solidFill>
                  <a:srgbClr val="FF6600"/>
                </a:solidFill>
                <a:latin typeface="+mj-lt"/>
              </a:rPr>
              <a:t> Changes to water levels and freshwater system connectivity 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2220480" y="4785623"/>
            <a:ext cx="6661440" cy="146607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81639" tIns="40820" rIns="81639" bIns="40820"/>
          <a:lstStyle/>
          <a:p>
            <a:pPr>
              <a:lnSpc>
                <a:spcPct val="114000"/>
              </a:lnSpc>
              <a:tabLst>
                <a:tab pos="322565" algn="l"/>
                <a:tab pos="645130" algn="l"/>
                <a:tab pos="966255" algn="l"/>
                <a:tab pos="1288819" algn="l"/>
                <a:tab pos="1612824" algn="l"/>
                <a:tab pos="1935389" algn="l"/>
                <a:tab pos="2256514" algn="l"/>
                <a:tab pos="2579079" algn="l"/>
                <a:tab pos="2903083" algn="l"/>
                <a:tab pos="3225648" algn="l"/>
                <a:tab pos="3548212" algn="l"/>
                <a:tab pos="386933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IN" sz="2000" dirty="0">
                <a:solidFill>
                  <a:srgbClr val="990033"/>
                </a:solidFill>
                <a:latin typeface="+mj-lt"/>
              </a:rPr>
              <a:t>The steepest declines can be seen in the </a:t>
            </a:r>
            <a:r>
              <a:rPr lang="en-IN" sz="2000" b="1" dirty="0">
                <a:solidFill>
                  <a:srgbClr val="990033"/>
                </a:solidFill>
                <a:latin typeface="+mj-lt"/>
              </a:rPr>
              <a:t>tropics and the Southern Ocean </a:t>
            </a:r>
            <a:r>
              <a:rPr lang="en-IN" sz="2000" dirty="0">
                <a:solidFill>
                  <a:srgbClr val="990033"/>
                </a:solidFill>
                <a:latin typeface="+mj-lt"/>
              </a:rPr>
              <a:t>– species in decline include </a:t>
            </a:r>
            <a:r>
              <a:rPr lang="en-IN" sz="2000" b="1" dirty="0">
                <a:solidFill>
                  <a:srgbClr val="990033"/>
                </a:solidFill>
                <a:latin typeface="+mj-lt"/>
              </a:rPr>
              <a:t>marine turtles,</a:t>
            </a:r>
            <a:r>
              <a:rPr lang="en-IN" sz="2000" dirty="0">
                <a:solidFill>
                  <a:srgbClr val="990033"/>
                </a:solidFill>
                <a:latin typeface="+mj-lt"/>
              </a:rPr>
              <a:t> many </a:t>
            </a:r>
            <a:r>
              <a:rPr lang="en-IN" sz="2000" b="1" dirty="0">
                <a:solidFill>
                  <a:srgbClr val="990033"/>
                </a:solidFill>
                <a:latin typeface="+mj-lt"/>
              </a:rPr>
              <a:t>sharks</a:t>
            </a:r>
            <a:r>
              <a:rPr lang="en-IN" sz="2000" dirty="0">
                <a:solidFill>
                  <a:srgbClr val="990033"/>
                </a:solidFill>
                <a:latin typeface="+mj-lt"/>
              </a:rPr>
              <a:t>, and large </a:t>
            </a:r>
            <a:r>
              <a:rPr lang="en-IN" sz="2000" b="1" dirty="0">
                <a:solidFill>
                  <a:srgbClr val="990033"/>
                </a:solidFill>
                <a:latin typeface="+mj-lt"/>
              </a:rPr>
              <a:t>migratory </a:t>
            </a:r>
            <a:r>
              <a:rPr lang="en-IN" sz="2000" b="1" dirty="0" smtClean="0">
                <a:solidFill>
                  <a:srgbClr val="990033"/>
                </a:solidFill>
                <a:latin typeface="+mj-lt"/>
              </a:rPr>
              <a:t>seabirds</a:t>
            </a:r>
            <a:endParaRPr lang="en-IN" sz="2000" b="1" dirty="0">
              <a:solidFill>
                <a:srgbClr val="990033"/>
              </a:solidFill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6481" y="273629"/>
            <a:ext cx="8228160" cy="1144921"/>
          </a:xfrm>
          <a:ln/>
        </p:spPr>
        <p:txBody>
          <a:bodyPr/>
          <a:lstStyle/>
          <a:p>
            <a:pPr>
              <a:lnSpc>
                <a:spcPct val="11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IN" dirty="0">
                <a:solidFill>
                  <a:srgbClr val="CC00CC"/>
                </a:solidFill>
                <a:latin typeface="+mn-lt"/>
              </a:rPr>
              <a:t>THE LIVING PLANET </a:t>
            </a:r>
            <a:r>
              <a:rPr lang="en-IN" dirty="0" smtClean="0">
                <a:solidFill>
                  <a:srgbClr val="CC00CC"/>
                </a:solidFill>
                <a:latin typeface="+mn-lt"/>
              </a:rPr>
              <a:t>INDEX 2014</a:t>
            </a:r>
            <a:endParaRPr lang="en-IN" dirty="0">
              <a:solidFill>
                <a:srgbClr val="CC00CC"/>
              </a:solidFill>
              <a:latin typeface="+mn-lt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95840" y="1396947"/>
            <a:ext cx="4071360" cy="513557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81639" tIns="40820" rIns="81639" bIns="40820"/>
          <a:lstStyle/>
          <a:p>
            <a:pPr marL="195843" indent="-195843" algn="l">
              <a:lnSpc>
                <a:spcPct val="114000"/>
              </a:lnSpc>
              <a:buSzPct val="45000"/>
              <a:buFont typeface="Wingdings" pitchFamily="2" charset="2"/>
              <a:buChar char="ü"/>
              <a:tabLst>
                <a:tab pos="518408" algn="l"/>
                <a:tab pos="840972" algn="l"/>
                <a:tab pos="1162098" algn="l"/>
                <a:tab pos="1484662" algn="l"/>
                <a:tab pos="1808667" algn="l"/>
                <a:tab pos="2131231" algn="l"/>
                <a:tab pos="2452357" algn="l"/>
                <a:tab pos="2774921" algn="l"/>
                <a:tab pos="3098926" algn="l"/>
                <a:tab pos="3421490" algn="l"/>
                <a:tab pos="3744055" algn="l"/>
                <a:tab pos="4065180" algn="l"/>
              </a:tabLst>
            </a:pPr>
            <a:endParaRPr lang="en-IN" smtClean="0">
              <a:solidFill>
                <a:srgbClr val="009900"/>
              </a:solidFill>
              <a:latin typeface="+mn-lt"/>
            </a:endParaRPr>
          </a:p>
          <a:p>
            <a:pPr marL="195843" indent="-195843" algn="l">
              <a:lnSpc>
                <a:spcPct val="114000"/>
              </a:lnSpc>
              <a:buSzPct val="45000"/>
              <a:buFont typeface="Wingdings" pitchFamily="2" charset="2"/>
              <a:buChar char="ü"/>
              <a:tabLst>
                <a:tab pos="518408" algn="l"/>
                <a:tab pos="840972" algn="l"/>
                <a:tab pos="1162098" algn="l"/>
                <a:tab pos="1484662" algn="l"/>
                <a:tab pos="1808667" algn="l"/>
                <a:tab pos="2131231" algn="l"/>
                <a:tab pos="2452357" algn="l"/>
                <a:tab pos="2774921" algn="l"/>
                <a:tab pos="3098926" algn="l"/>
                <a:tab pos="3421490" algn="l"/>
                <a:tab pos="3744055" algn="l"/>
                <a:tab pos="4065180" algn="l"/>
              </a:tabLst>
            </a:pPr>
            <a:r>
              <a:rPr lang="en-IN" smtClean="0">
                <a:solidFill>
                  <a:srgbClr val="009900"/>
                </a:solidFill>
                <a:latin typeface="+mn-lt"/>
              </a:rPr>
              <a:t>Biodiversity </a:t>
            </a:r>
            <a:r>
              <a:rPr lang="en-IN" dirty="0">
                <a:solidFill>
                  <a:srgbClr val="009900"/>
                </a:solidFill>
                <a:latin typeface="+mn-lt"/>
              </a:rPr>
              <a:t>is declining in both </a:t>
            </a:r>
            <a:r>
              <a:rPr lang="en-IN" b="1" dirty="0">
                <a:solidFill>
                  <a:srgbClr val="009900"/>
                </a:solidFill>
                <a:latin typeface="+mn-lt"/>
              </a:rPr>
              <a:t>temperate and tropical regions</a:t>
            </a:r>
            <a:r>
              <a:rPr lang="en-IN" dirty="0">
                <a:solidFill>
                  <a:srgbClr val="009900"/>
                </a:solidFill>
                <a:latin typeface="+mn-lt"/>
              </a:rPr>
              <a:t>, but the decline is </a:t>
            </a:r>
            <a:r>
              <a:rPr lang="en-IN" b="1" dirty="0">
                <a:solidFill>
                  <a:srgbClr val="009900"/>
                </a:solidFill>
                <a:latin typeface="+mn-lt"/>
              </a:rPr>
              <a:t>greater</a:t>
            </a:r>
            <a:r>
              <a:rPr lang="en-IN" dirty="0">
                <a:solidFill>
                  <a:srgbClr val="009900"/>
                </a:solidFill>
                <a:latin typeface="+mn-lt"/>
              </a:rPr>
              <a:t> in the </a:t>
            </a:r>
            <a:r>
              <a:rPr lang="en-IN" b="1" dirty="0">
                <a:solidFill>
                  <a:srgbClr val="009900"/>
                </a:solidFill>
                <a:latin typeface="+mn-lt"/>
              </a:rPr>
              <a:t>tropics.</a:t>
            </a:r>
            <a:r>
              <a:rPr lang="en-IN" dirty="0">
                <a:solidFill>
                  <a:srgbClr val="009900"/>
                </a:solidFill>
                <a:latin typeface="+mn-lt"/>
              </a:rPr>
              <a:t> </a:t>
            </a:r>
          </a:p>
          <a:p>
            <a:pPr marL="195843" indent="-195843" algn="l">
              <a:lnSpc>
                <a:spcPct val="114000"/>
              </a:lnSpc>
              <a:buSzPct val="45000"/>
              <a:buFont typeface="Wingdings" pitchFamily="2" charset="2"/>
              <a:buChar char="ü"/>
              <a:tabLst>
                <a:tab pos="518408" algn="l"/>
                <a:tab pos="840972" algn="l"/>
                <a:tab pos="1162098" algn="l"/>
                <a:tab pos="1484662" algn="l"/>
                <a:tab pos="1808667" algn="l"/>
                <a:tab pos="2131231" algn="l"/>
                <a:tab pos="2452357" algn="l"/>
                <a:tab pos="2774921" algn="l"/>
                <a:tab pos="3098926" algn="l"/>
                <a:tab pos="3421490" algn="l"/>
                <a:tab pos="3744055" algn="l"/>
                <a:tab pos="4065180" algn="l"/>
              </a:tabLst>
            </a:pPr>
            <a:endParaRPr lang="en-IN" b="1" dirty="0" smtClean="0">
              <a:solidFill>
                <a:srgbClr val="009900"/>
              </a:solidFill>
              <a:latin typeface="+mn-lt"/>
            </a:endParaRPr>
          </a:p>
          <a:p>
            <a:pPr marL="195843" indent="-195843" algn="l">
              <a:lnSpc>
                <a:spcPct val="114000"/>
              </a:lnSpc>
              <a:buSzPct val="45000"/>
              <a:buFont typeface="Wingdings" pitchFamily="2" charset="2"/>
              <a:buChar char="ü"/>
              <a:tabLst>
                <a:tab pos="518408" algn="l"/>
                <a:tab pos="840972" algn="l"/>
                <a:tab pos="1162098" algn="l"/>
                <a:tab pos="1484662" algn="l"/>
                <a:tab pos="1808667" algn="l"/>
                <a:tab pos="2131231" algn="l"/>
                <a:tab pos="2452357" algn="l"/>
                <a:tab pos="2774921" algn="l"/>
                <a:tab pos="3098926" algn="l"/>
                <a:tab pos="3421490" algn="l"/>
                <a:tab pos="3744055" algn="l"/>
                <a:tab pos="4065180" algn="l"/>
              </a:tabLst>
            </a:pPr>
            <a:endParaRPr lang="en-IN" b="1" dirty="0" smtClean="0">
              <a:solidFill>
                <a:srgbClr val="009900"/>
              </a:solidFill>
              <a:latin typeface="+mn-lt"/>
            </a:endParaRPr>
          </a:p>
          <a:p>
            <a:pPr marL="195843" indent="-195843" algn="l">
              <a:lnSpc>
                <a:spcPct val="114000"/>
              </a:lnSpc>
              <a:buSzPct val="45000"/>
              <a:buFont typeface="Wingdings" pitchFamily="2" charset="2"/>
              <a:buChar char="ü"/>
              <a:tabLst>
                <a:tab pos="518408" algn="l"/>
                <a:tab pos="840972" algn="l"/>
                <a:tab pos="1162098" algn="l"/>
                <a:tab pos="1484662" algn="l"/>
                <a:tab pos="1808667" algn="l"/>
                <a:tab pos="2131231" algn="l"/>
                <a:tab pos="2452357" algn="l"/>
                <a:tab pos="2774921" algn="l"/>
                <a:tab pos="3098926" algn="l"/>
                <a:tab pos="3421490" algn="l"/>
                <a:tab pos="3744055" algn="l"/>
                <a:tab pos="4065180" algn="l"/>
              </a:tabLst>
            </a:pPr>
            <a:endParaRPr lang="en-IN" b="1" dirty="0" smtClean="0">
              <a:solidFill>
                <a:srgbClr val="009900"/>
              </a:solidFill>
              <a:latin typeface="+mn-lt"/>
            </a:endParaRPr>
          </a:p>
          <a:p>
            <a:pPr marL="195843" indent="-195843" algn="l">
              <a:lnSpc>
                <a:spcPct val="114000"/>
              </a:lnSpc>
              <a:buSzPct val="45000"/>
              <a:buFont typeface="Wingdings" pitchFamily="2" charset="2"/>
              <a:buChar char="ü"/>
              <a:tabLst>
                <a:tab pos="518408" algn="l"/>
                <a:tab pos="840972" algn="l"/>
                <a:tab pos="1162098" algn="l"/>
                <a:tab pos="1484662" algn="l"/>
                <a:tab pos="1808667" algn="l"/>
                <a:tab pos="2131231" algn="l"/>
                <a:tab pos="2452357" algn="l"/>
                <a:tab pos="2774921" algn="l"/>
                <a:tab pos="3098926" algn="l"/>
                <a:tab pos="3421490" algn="l"/>
                <a:tab pos="3744055" algn="l"/>
                <a:tab pos="4065180" algn="l"/>
              </a:tabLst>
            </a:pPr>
            <a:r>
              <a:rPr lang="en-IN" b="1" dirty="0" smtClean="0">
                <a:solidFill>
                  <a:srgbClr val="009900"/>
                </a:solidFill>
                <a:latin typeface="+mn-lt"/>
              </a:rPr>
              <a:t>Habitat </a:t>
            </a:r>
            <a:r>
              <a:rPr lang="en-IN" b="1" dirty="0">
                <a:solidFill>
                  <a:srgbClr val="009900"/>
                </a:solidFill>
                <a:latin typeface="+mn-lt"/>
              </a:rPr>
              <a:t>loss </a:t>
            </a:r>
            <a:r>
              <a:rPr lang="en-IN" b="1" dirty="0" smtClean="0">
                <a:solidFill>
                  <a:srgbClr val="009900"/>
                </a:solidFill>
                <a:latin typeface="+mn-lt"/>
              </a:rPr>
              <a:t>&amp; degradation</a:t>
            </a:r>
            <a:r>
              <a:rPr lang="en-IN" dirty="0">
                <a:solidFill>
                  <a:srgbClr val="009900"/>
                </a:solidFill>
                <a:latin typeface="+mn-lt"/>
              </a:rPr>
              <a:t>, </a:t>
            </a:r>
            <a:r>
              <a:rPr lang="en-IN" dirty="0" smtClean="0">
                <a:solidFill>
                  <a:srgbClr val="009900"/>
                </a:solidFill>
                <a:latin typeface="+mn-lt"/>
              </a:rPr>
              <a:t>and </a:t>
            </a:r>
            <a:r>
              <a:rPr lang="en-IN" dirty="0">
                <a:solidFill>
                  <a:srgbClr val="009900"/>
                </a:solidFill>
                <a:latin typeface="+mn-lt"/>
              </a:rPr>
              <a:t>exploitation through </a:t>
            </a:r>
            <a:r>
              <a:rPr lang="en-IN" b="1" dirty="0">
                <a:solidFill>
                  <a:srgbClr val="009900"/>
                </a:solidFill>
                <a:latin typeface="+mn-lt"/>
              </a:rPr>
              <a:t>hunting and fishing, </a:t>
            </a:r>
            <a:r>
              <a:rPr lang="en-IN" dirty="0">
                <a:solidFill>
                  <a:srgbClr val="009900"/>
                </a:solidFill>
                <a:latin typeface="+mn-lt"/>
              </a:rPr>
              <a:t>are the primary causes of decline</a:t>
            </a:r>
            <a:r>
              <a:rPr lang="en-IN" dirty="0" smtClean="0">
                <a:solidFill>
                  <a:srgbClr val="009900"/>
                </a:solidFill>
                <a:latin typeface="+mn-lt"/>
              </a:rPr>
              <a:t>.</a:t>
            </a:r>
          </a:p>
          <a:p>
            <a:pPr marL="195843" indent="-195843" algn="l">
              <a:lnSpc>
                <a:spcPct val="114000"/>
              </a:lnSpc>
              <a:buSzPct val="45000"/>
              <a:buFont typeface="Wingdings" pitchFamily="2" charset="2"/>
              <a:buChar char="ü"/>
              <a:tabLst>
                <a:tab pos="518408" algn="l"/>
                <a:tab pos="840972" algn="l"/>
                <a:tab pos="1162098" algn="l"/>
                <a:tab pos="1484662" algn="l"/>
                <a:tab pos="1808667" algn="l"/>
                <a:tab pos="2131231" algn="l"/>
                <a:tab pos="2452357" algn="l"/>
                <a:tab pos="2774921" algn="l"/>
                <a:tab pos="3098926" algn="l"/>
                <a:tab pos="3421490" algn="l"/>
                <a:tab pos="3744055" algn="l"/>
                <a:tab pos="4065180" algn="l"/>
              </a:tabLst>
            </a:pPr>
            <a:endParaRPr lang="en-IN" dirty="0">
              <a:solidFill>
                <a:srgbClr val="009900"/>
              </a:solidFill>
              <a:latin typeface="+mn-lt"/>
            </a:endParaRPr>
          </a:p>
          <a:p>
            <a:pPr marL="195843" indent="-195843" algn="l">
              <a:lnSpc>
                <a:spcPct val="114000"/>
              </a:lnSpc>
              <a:buSzPct val="45000"/>
              <a:tabLst>
                <a:tab pos="518408" algn="l"/>
                <a:tab pos="840972" algn="l"/>
                <a:tab pos="1162098" algn="l"/>
                <a:tab pos="1484662" algn="l"/>
                <a:tab pos="1808667" algn="l"/>
                <a:tab pos="2131231" algn="l"/>
                <a:tab pos="2452357" algn="l"/>
                <a:tab pos="2774921" algn="l"/>
                <a:tab pos="3098926" algn="l"/>
                <a:tab pos="3421490" algn="l"/>
                <a:tab pos="3744055" algn="l"/>
                <a:tab pos="4065180" algn="l"/>
              </a:tabLst>
            </a:pPr>
            <a:endParaRPr lang="en-IN" dirty="0">
              <a:solidFill>
                <a:srgbClr val="009900"/>
              </a:solidFill>
              <a:latin typeface="Avenir Black Oblique" pitchFamily="64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295400"/>
            <a:ext cx="4249939" cy="30036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95800" y="4648200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 smtClean="0">
                <a:solidFill>
                  <a:srgbClr val="009900"/>
                </a:solidFill>
                <a:latin typeface="Calibri" pitchFamily="34" charset="0"/>
              </a:rPr>
              <a:t> </a:t>
            </a:r>
            <a:r>
              <a:rPr lang="en-IN" b="1" dirty="0" smtClean="0">
                <a:solidFill>
                  <a:srgbClr val="009900"/>
                </a:solidFill>
                <a:latin typeface="Calibri" pitchFamily="34" charset="0"/>
              </a:rPr>
              <a:t>Climate change </a:t>
            </a:r>
            <a:r>
              <a:rPr lang="en-IN" dirty="0" smtClean="0">
                <a:solidFill>
                  <a:srgbClr val="009900"/>
                </a:solidFill>
                <a:latin typeface="Calibri" pitchFamily="34" charset="0"/>
              </a:rPr>
              <a:t>is the next most common primary threat, and is likely to put more pressure on populations in the future</a:t>
            </a:r>
            <a:endParaRPr lang="en-IN" dirty="0">
              <a:latin typeface="Calibri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Shrinking ranges</a:t>
            </a:r>
            <a:endParaRPr lang="en-GB"/>
          </a:p>
        </p:txBody>
      </p:sp>
      <p:pic>
        <p:nvPicPr>
          <p:cNvPr id="82947" name="Picture 3" descr="WildLife Beng_tiger ran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743200"/>
            <a:ext cx="3649663" cy="3657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2948" name="Picture 4" descr="Wildlife elephant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5488" y="1447800"/>
            <a:ext cx="2068512" cy="1657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2949" name="Picture 5" descr="Wildlife Siberian tiger ran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288" y="2743200"/>
            <a:ext cx="3733800" cy="36496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2950" name="Text Box 6"/>
          <p:cNvSpPr txBox="1">
            <a:spLocks noChangeArrowheads="1"/>
          </p:cNvSpPr>
          <p:nvPr/>
        </p:nvSpPr>
        <p:spPr bwMode="auto">
          <a:xfrm flipH="1">
            <a:off x="3963988" y="22860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/>
              <a:t>Siberian Tiger</a:t>
            </a:r>
            <a:endParaRPr lang="en-GB"/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 flipH="1">
            <a:off x="230188" y="22860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/>
              <a:t>Bengal Tiger</a:t>
            </a:r>
            <a:endParaRPr lang="en-GB"/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 flipH="1">
            <a:off x="7010400" y="9906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/>
              <a:t>Asian Elephant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of Biodiversity in India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077200" cy="4114800"/>
          </a:xfrm>
        </p:spPr>
        <p:txBody>
          <a:bodyPr/>
          <a:lstStyle/>
          <a:p>
            <a:r>
              <a:rPr lang="en-US" sz="2800" dirty="0" smtClean="0">
                <a:latin typeface="Calibri" pitchFamily="34" charset="0"/>
              </a:rPr>
              <a:t>The Cheetah -spotted big cat is extinct in India</a:t>
            </a:r>
          </a:p>
          <a:p>
            <a:r>
              <a:rPr lang="en-US" sz="2800" dirty="0" smtClean="0">
                <a:latin typeface="Calibri" pitchFamily="34" charset="0"/>
              </a:rPr>
              <a:t>Pink Headed duck-Extinct</a:t>
            </a:r>
          </a:p>
          <a:p>
            <a:r>
              <a:rPr lang="en-US" sz="2800" dirty="0" err="1" smtClean="0">
                <a:latin typeface="Calibri" pitchFamily="34" charset="0"/>
              </a:rPr>
              <a:t>Jerdon’s</a:t>
            </a:r>
            <a:r>
              <a:rPr lang="en-US" sz="2800" dirty="0" smtClean="0">
                <a:latin typeface="Calibri" pitchFamily="34" charset="0"/>
              </a:rPr>
              <a:t> courser rediscovered in 1985</a:t>
            </a:r>
          </a:p>
          <a:p>
            <a:r>
              <a:rPr lang="en-US" sz="2800" dirty="0" err="1" smtClean="0">
                <a:latin typeface="Calibri" pitchFamily="34" charset="0"/>
              </a:rPr>
              <a:t>Loktak</a:t>
            </a:r>
            <a:r>
              <a:rPr lang="en-US" sz="2800" dirty="0" smtClean="0">
                <a:latin typeface="Calibri" pitchFamily="34" charset="0"/>
              </a:rPr>
              <a:t> lake-Manipur Brow antler deer (Dancing deer)   Endangered due to habitat loss</a:t>
            </a:r>
          </a:p>
          <a:p>
            <a:r>
              <a:rPr lang="en-US" sz="2800" dirty="0" smtClean="0">
                <a:latin typeface="Calibri" pitchFamily="34" charset="0"/>
              </a:rPr>
              <a:t>10% Plants, 20% Mammals, 5 % Birds are threatened.</a:t>
            </a:r>
          </a:p>
          <a:p>
            <a:r>
              <a:rPr lang="en-US" sz="2800" dirty="0" smtClean="0">
                <a:latin typeface="Calibri" pitchFamily="34" charset="0"/>
              </a:rPr>
              <a:t>150 Medicine plants disappeared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sz="4000"/>
              <a:t>Endangered Indian Wildlife</a:t>
            </a:r>
            <a:endParaRPr lang="en-GB" sz="4000"/>
          </a:p>
        </p:txBody>
      </p:sp>
      <p:pic>
        <p:nvPicPr>
          <p:cNvPr id="53251" name="Picture 3" descr="Wildlife_bustar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99288" y="3257550"/>
            <a:ext cx="2163762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3" name="Picture 5" descr="wildlife Indian rhin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2390775" cy="1857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4" name="Picture 6" descr="Wildlife_elepha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4275" y="762000"/>
            <a:ext cx="1628775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6" name="Picture 8" descr="Wildlife_L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92775" y="762000"/>
            <a:ext cx="1768475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9" name="Picture 11" descr="wildlife_SaurusCran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3200400"/>
            <a:ext cx="1538288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60" name="Picture 12" descr="wildlife_SiberianCran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19600" y="2895600"/>
            <a:ext cx="2540000" cy="186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62" name="Picture 14" descr="Willife_vultur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95550" y="1274763"/>
            <a:ext cx="3124200" cy="1900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63" name="Picture 15" descr="Wildlife_ltm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19400" y="3276600"/>
            <a:ext cx="1428750" cy="1390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11" descr="tigres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19400" y="4800600"/>
            <a:ext cx="21336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Biodiversity loss </a:t>
            </a:r>
            <a:endParaRPr lang="en-GB" dirty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981200"/>
            <a:ext cx="5943600" cy="4114800"/>
          </a:xfrm>
        </p:spPr>
        <p:txBody>
          <a:bodyPr/>
          <a:lstStyle/>
          <a:p>
            <a:r>
              <a:rPr lang="en-US" sz="2800" dirty="0">
                <a:solidFill>
                  <a:srgbClr val="FF9900"/>
                </a:solidFill>
                <a:latin typeface="Calibri" pitchFamily="34" charset="0"/>
              </a:rPr>
              <a:t>Habitat Degradation</a:t>
            </a:r>
          </a:p>
          <a:p>
            <a:pPr lvl="1"/>
            <a:r>
              <a:rPr lang="en-US" sz="2400" dirty="0">
                <a:latin typeface="Calibri" pitchFamily="34" charset="0"/>
              </a:rPr>
              <a:t>All Natural habitats are under threat from human activities</a:t>
            </a:r>
          </a:p>
          <a:p>
            <a:pPr lvl="2"/>
            <a:r>
              <a:rPr lang="en-US" sz="2000" dirty="0" smtClean="0">
                <a:latin typeface="Calibri" pitchFamily="34" charset="0"/>
              </a:rPr>
              <a:t>Over-exploitation</a:t>
            </a:r>
            <a:r>
              <a:rPr lang="en-US" sz="2000" dirty="0">
                <a:latin typeface="Calibri" pitchFamily="34" charset="0"/>
              </a:rPr>
              <a:t>, deforestation, </a:t>
            </a:r>
            <a:r>
              <a:rPr lang="en-US" sz="2000" dirty="0" smtClean="0">
                <a:latin typeface="Calibri" pitchFamily="34" charset="0"/>
              </a:rPr>
              <a:t>reclamation, mining, roads, dams, Pollution, </a:t>
            </a:r>
          </a:p>
          <a:p>
            <a:pPr lvl="2">
              <a:buNone/>
            </a:pPr>
            <a:r>
              <a:rPr lang="en-US" sz="2800" b="1" dirty="0" smtClean="0">
                <a:solidFill>
                  <a:srgbClr val="FF9900"/>
                </a:solidFill>
                <a:latin typeface="Calibri" pitchFamily="34" charset="0"/>
              </a:rPr>
              <a:t>Habitat fragmentation</a:t>
            </a:r>
          </a:p>
          <a:p>
            <a:pPr lvl="2">
              <a:buNone/>
            </a:pPr>
            <a:r>
              <a:rPr lang="en-US" sz="2800" b="1" dirty="0" smtClean="0">
                <a:solidFill>
                  <a:srgbClr val="FF9900"/>
                </a:solidFill>
                <a:latin typeface="Calibri" pitchFamily="34" charset="0"/>
              </a:rPr>
              <a:t>Wildlife corridors destruction</a:t>
            </a:r>
            <a:endParaRPr lang="en-US" sz="2800" b="1" dirty="0">
              <a:solidFill>
                <a:srgbClr val="FF9900"/>
              </a:solidFill>
              <a:latin typeface="Calibri" pitchFamily="34" charset="0"/>
            </a:endParaRPr>
          </a:p>
          <a:p>
            <a:pPr lvl="1"/>
            <a:r>
              <a:rPr lang="en-GB" sz="2400" dirty="0">
                <a:latin typeface="Calibri" pitchFamily="34" charset="0"/>
              </a:rPr>
              <a:t>If current trends continue, humanity will </a:t>
            </a:r>
            <a:r>
              <a:rPr lang="en-US" sz="2400" dirty="0">
                <a:latin typeface="Calibri" pitchFamily="34" charset="0"/>
              </a:rPr>
              <a:t>irreversibly</a:t>
            </a:r>
            <a:r>
              <a:rPr lang="en-GB" sz="2400" dirty="0">
                <a:latin typeface="Calibri" pitchFamily="34" charset="0"/>
              </a:rPr>
              <a:t> alter virtually all of Earth's remaining natural ecosystems within a few decade</a:t>
            </a:r>
            <a:r>
              <a:rPr lang="en-GB" sz="2400" dirty="0"/>
              <a:t>s.</a:t>
            </a:r>
            <a:endParaRPr lang="en-US" sz="2400" dirty="0"/>
          </a:p>
          <a:p>
            <a:endParaRPr lang="en-GB" sz="2800" dirty="0"/>
          </a:p>
        </p:txBody>
      </p:sp>
      <p:pic>
        <p:nvPicPr>
          <p:cNvPr id="108548" name="Picture 4" descr="air pollution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400800" y="4495800"/>
            <a:ext cx="2381250" cy="1571625"/>
          </a:xfrm>
          <a:noFill/>
          <a:ln>
            <a:solidFill>
              <a:schemeClr val="tx1"/>
            </a:solidFill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8550" name="Picture 6" descr="gw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clrChange>
              <a:clrFrom>
                <a:srgbClr val="000177"/>
              </a:clrFrom>
              <a:clrTo>
                <a:srgbClr val="000177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705600" y="1600200"/>
            <a:ext cx="2057400" cy="1541463"/>
          </a:xfr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 descr="D:\Documents and Settings\Mayam\Desktop\elepha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10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9900"/>
                </a:solidFill>
              </a:rPr>
              <a:t>What is </a:t>
            </a:r>
            <a:r>
              <a:rPr lang="en-GB" dirty="0" smtClean="0">
                <a:solidFill>
                  <a:srgbClr val="FF9900"/>
                </a:solidFill>
              </a:rPr>
              <a:t>Biodiversity?</a:t>
            </a:r>
            <a:endParaRPr lang="en-US" dirty="0">
              <a:solidFill>
                <a:srgbClr val="FF9900"/>
              </a:solidFill>
            </a:endParaRPr>
          </a:p>
        </p:txBody>
      </p:sp>
      <p:sp>
        <p:nvSpPr>
          <p:cNvPr id="21511" name="Rectangle 1031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686801" cy="4114800"/>
          </a:xfrm>
        </p:spPr>
        <p:txBody>
          <a:bodyPr/>
          <a:lstStyle/>
          <a:p>
            <a:pPr lvl="1" algn="ctr">
              <a:buFontTx/>
              <a:buNone/>
            </a:pPr>
            <a:r>
              <a:rPr lang="en-GB" sz="3200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itchFamily="34" charset="0"/>
                <a:cs typeface="Aharoni" pitchFamily="2" charset="-79"/>
              </a:rPr>
              <a:t>Bio-diversity </a:t>
            </a:r>
            <a:r>
              <a:rPr lang="en-GB" sz="3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itchFamily="34" charset="0"/>
                <a:cs typeface="Aharoni" pitchFamily="2" charset="-79"/>
              </a:rPr>
              <a:t>means the variety of life on Earth</a:t>
            </a:r>
            <a:r>
              <a:rPr lang="en-GB" sz="3200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itchFamily="34" charset="0"/>
                <a:cs typeface="Aharoni" pitchFamily="2" charset="-79"/>
              </a:rPr>
              <a:t>.</a:t>
            </a:r>
          </a:p>
          <a:p>
            <a:pPr lvl="1" algn="ctr">
              <a:buFontTx/>
              <a:buNone/>
            </a:pPr>
            <a:endParaRPr lang="en-GB" sz="3200" b="1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itchFamily="34" charset="0"/>
            </a:endParaRPr>
          </a:p>
          <a:p>
            <a:pPr lvl="1" algn="ctr">
              <a:buFontTx/>
              <a:buNone/>
            </a:pPr>
            <a:r>
              <a:rPr lang="en-IN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itchFamily="34" charset="0"/>
                <a:cs typeface="Aharoni" pitchFamily="2" charset="-79"/>
              </a:rPr>
              <a:t>the product of four billion years of evolution</a:t>
            </a:r>
            <a:r>
              <a:rPr lang="en-IN" sz="3200" b="1" dirty="0">
                <a:solidFill>
                  <a:srgbClr val="FFCC00"/>
                </a:solidFill>
                <a:latin typeface="Century Gothic" pitchFamily="34" charset="0"/>
                <a:cs typeface="Aharoni" pitchFamily="2" charset="-79"/>
              </a:rPr>
              <a:t>.</a:t>
            </a:r>
            <a:br>
              <a:rPr lang="en-IN" sz="3200" b="1" dirty="0">
                <a:solidFill>
                  <a:srgbClr val="FFCC00"/>
                </a:solidFill>
                <a:latin typeface="Century Gothic" pitchFamily="34" charset="0"/>
                <a:cs typeface="Aharoni" pitchFamily="2" charset="-79"/>
              </a:rPr>
            </a:br>
            <a:r>
              <a:rPr lang="en-GB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entury Gothic" pitchFamily="34" charset="0"/>
              </a:rPr>
              <a:t>.</a:t>
            </a:r>
            <a:r>
              <a:rPr lang="en-IN" sz="3200" b="1" dirty="0" smtClean="0">
                <a:latin typeface="Century Gothic" pitchFamily="34" charset="0"/>
              </a:rPr>
              <a:t> </a:t>
            </a:r>
            <a:r>
              <a:rPr lang="en-IN" sz="3200" b="1" dirty="0">
                <a:latin typeface="Century Gothic" pitchFamily="34" charset="0"/>
              </a:rPr>
              <a:t> </a:t>
            </a:r>
            <a:endParaRPr lang="en-GB" sz="32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Century Gothic" pitchFamily="34" charset="0"/>
            </a:endParaRPr>
          </a:p>
          <a:p>
            <a:pPr lvl="1" algn="ctr">
              <a:buFontTx/>
              <a:buNone/>
            </a:pPr>
            <a:r>
              <a:rPr lang="en-IN" dirty="0"/>
              <a:t>"</a:t>
            </a:r>
            <a:r>
              <a:rPr lang="en-IN" i="1" dirty="0"/>
              <a:t>Biodiversity" was coined as a contraction of "biological diversity" in 1985</a:t>
            </a:r>
            <a:r>
              <a:rPr lang="en-IN" i="1" dirty="0" smtClean="0"/>
              <a:t>.</a:t>
            </a:r>
            <a:r>
              <a:rPr lang="en-IN" i="1" dirty="0"/>
              <a:t/>
            </a:r>
            <a:br>
              <a:rPr lang="en-IN" i="1" dirty="0"/>
            </a:br>
            <a:r>
              <a:rPr lang="en-IN" i="1" dirty="0"/>
              <a:t>A symposium in 1986, and the follow-up book </a:t>
            </a:r>
            <a:r>
              <a:rPr lang="en-IN" i="1" dirty="0" err="1" smtClean="0">
                <a:hlinkClick r:id="rId2"/>
              </a:rPr>
              <a:t>BioDiversity</a:t>
            </a:r>
            <a:r>
              <a:rPr lang="en-IN" i="1" dirty="0"/>
              <a:t> (Wilson 1986</a:t>
            </a:r>
            <a:r>
              <a:rPr lang="en-IN" dirty="0"/>
              <a:t>), </a:t>
            </a:r>
            <a:endParaRPr lang="en-GB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r>
              <a:rPr lang="en-US" dirty="0" smtClean="0"/>
              <a:t>Biodiversity loss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8610600" cy="4572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FF00"/>
                </a:solidFill>
                <a:latin typeface="Calibri" pitchFamily="34" charset="0"/>
              </a:rPr>
              <a:t>Introduced Species/ Alien </a:t>
            </a:r>
            <a:r>
              <a:rPr lang="en-US" sz="2800" b="1" dirty="0" err="1" smtClean="0">
                <a:solidFill>
                  <a:srgbClr val="FFFF00"/>
                </a:solidFill>
                <a:latin typeface="Calibri" pitchFamily="34" charset="0"/>
              </a:rPr>
              <a:t>spp</a:t>
            </a:r>
            <a:endParaRPr lang="en-US" sz="2800" b="1" dirty="0" smtClean="0">
              <a:solidFill>
                <a:srgbClr val="FFFF00"/>
              </a:solidFill>
              <a:latin typeface="Calibri" pitchFamily="34" charset="0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FF9900"/>
                </a:solidFill>
                <a:latin typeface="Calibri" pitchFamily="34" charset="0"/>
              </a:rPr>
              <a:t>   </a:t>
            </a:r>
            <a:r>
              <a:rPr lang="en-US" sz="2800" dirty="0" smtClean="0">
                <a:latin typeface="Calibri" pitchFamily="34" charset="0"/>
              </a:rPr>
              <a:t>-Lantana, </a:t>
            </a:r>
            <a:r>
              <a:rPr lang="en-US" sz="2800" dirty="0" err="1" smtClean="0">
                <a:latin typeface="Calibri" pitchFamily="34" charset="0"/>
              </a:rPr>
              <a:t>Mikenia</a:t>
            </a:r>
            <a:r>
              <a:rPr lang="en-US" sz="2800" dirty="0" smtClean="0">
                <a:latin typeface="Calibri" pitchFamily="34" charset="0"/>
              </a:rPr>
              <a:t>  invasion in Western Ghats</a:t>
            </a:r>
          </a:p>
          <a:p>
            <a:pPr>
              <a:buNone/>
            </a:pPr>
            <a:r>
              <a:rPr lang="en-US" sz="2800" dirty="0" smtClean="0">
                <a:latin typeface="Calibri" pitchFamily="34" charset="0"/>
              </a:rPr>
              <a:t>   -Rabbit boom Doom story in Australia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pPr>
              <a:buNone/>
            </a:pPr>
            <a:r>
              <a:rPr lang="en-US" sz="2800" b="1" dirty="0" smtClean="0">
                <a:solidFill>
                  <a:srgbClr val="FFFF00"/>
                </a:solidFill>
                <a:latin typeface="Calibri" pitchFamily="34" charset="0"/>
              </a:rPr>
              <a:t>Overexploitation of plants and animals</a:t>
            </a:r>
          </a:p>
          <a:p>
            <a:pPr>
              <a:buNone/>
            </a:pPr>
            <a:r>
              <a:rPr lang="en-US" sz="2800" dirty="0" smtClean="0">
                <a:latin typeface="Calibri" pitchFamily="34" charset="0"/>
              </a:rPr>
              <a:t>-Frog legs from India exported to Europe and North America- Now it is banned</a:t>
            </a:r>
          </a:p>
          <a:p>
            <a:pPr>
              <a:buNone/>
            </a:pPr>
            <a:r>
              <a:rPr lang="en-US" sz="2800" b="1" dirty="0" smtClean="0">
                <a:solidFill>
                  <a:srgbClr val="FFFF00"/>
                </a:solidFill>
                <a:latin typeface="Calibri" pitchFamily="34" charset="0"/>
              </a:rPr>
              <a:t>Global climate change</a:t>
            </a:r>
          </a:p>
          <a:p>
            <a:pPr>
              <a:buNone/>
            </a:pPr>
            <a:r>
              <a:rPr lang="en-US" sz="2800" dirty="0" smtClean="0">
                <a:latin typeface="Calibri" pitchFamily="34" charset="0"/>
              </a:rPr>
              <a:t>-Loss of diversity due to extreme climatic conditions</a:t>
            </a:r>
            <a:endParaRPr lang="en-US" sz="2800" dirty="0">
              <a:latin typeface="Calibri" pitchFamily="34" charset="0"/>
            </a:endParaRPr>
          </a:p>
        </p:txBody>
      </p:sp>
      <p:pic>
        <p:nvPicPr>
          <p:cNvPr id="6" name="Picture 2" descr="E:\Maya-research\lantana-camara-orange-shrub-flow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3675" y="533400"/>
            <a:ext cx="2600325" cy="19510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lumMod val="50000"/>
              </a:schemeClr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214290"/>
            <a:ext cx="746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</a:rPr>
              <a:t>Global warming &amp; Biodiversity</a:t>
            </a:r>
            <a:endParaRPr lang="en-US" sz="40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596" y="928670"/>
            <a:ext cx="857256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algn="l"/>
            <a:r>
              <a:rPr lang="en-US" sz="2800" dirty="0" smtClean="0">
                <a:solidFill>
                  <a:srgbClr val="FFCC00"/>
                </a:solidFill>
                <a:latin typeface="Calibri" pitchFamily="34" charset="0"/>
              </a:rPr>
              <a:t>1700 plants, animals and insects species moved pole wards </a:t>
            </a:r>
            <a:r>
              <a:rPr lang="en-US" sz="2800" dirty="0" smtClean="0">
                <a:latin typeface="Calibri" pitchFamily="34" charset="0"/>
              </a:rPr>
              <a:t>at an average rate about 4 miles per decade in the last half of the 20</a:t>
            </a:r>
            <a:r>
              <a:rPr lang="en-US" sz="2800" baseline="30000" dirty="0" smtClean="0">
                <a:latin typeface="Calibri" pitchFamily="34" charset="0"/>
              </a:rPr>
              <a:t>th</a:t>
            </a:r>
            <a:r>
              <a:rPr lang="en-US" sz="2800" dirty="0" smtClean="0">
                <a:latin typeface="Calibri" pitchFamily="34" charset="0"/>
              </a:rPr>
              <a:t> Century. </a:t>
            </a:r>
          </a:p>
          <a:p>
            <a:pPr algn="l"/>
            <a:endParaRPr lang="en-US" sz="2800" dirty="0" smtClean="0">
              <a:latin typeface="Calibri" pitchFamily="34" charset="0"/>
            </a:endParaRPr>
          </a:p>
          <a:p>
            <a:pPr algn="l"/>
            <a:r>
              <a:rPr lang="en-US" sz="2800" dirty="0" smtClean="0">
                <a:latin typeface="Calibri" pitchFamily="34" charset="0"/>
              </a:rPr>
              <a:t>Mass death of </a:t>
            </a:r>
            <a:r>
              <a:rPr lang="en-US" sz="2800" dirty="0" smtClean="0">
                <a:solidFill>
                  <a:srgbClr val="FFCC00"/>
                </a:solidFill>
                <a:latin typeface="Calibri" pitchFamily="34" charset="0"/>
              </a:rPr>
              <a:t>Coral reefs </a:t>
            </a:r>
            <a:r>
              <a:rPr lang="en-US" sz="2800" dirty="0" smtClean="0">
                <a:latin typeface="Calibri" pitchFamily="34" charset="0"/>
              </a:rPr>
              <a:t>because of coral</a:t>
            </a:r>
          </a:p>
          <a:p>
            <a:pPr algn="l"/>
            <a:r>
              <a:rPr lang="en-US" sz="2800" dirty="0" smtClean="0">
                <a:latin typeface="Calibri" pitchFamily="34" charset="0"/>
              </a:rPr>
              <a:t> bleaching World wide</a:t>
            </a:r>
          </a:p>
          <a:p>
            <a:pPr algn="l"/>
            <a:endParaRPr lang="en-US" sz="2800" dirty="0" smtClean="0">
              <a:latin typeface="Calibri" pitchFamily="34" charset="0"/>
            </a:endParaRPr>
          </a:p>
          <a:p>
            <a:pPr algn="l"/>
            <a:endParaRPr lang="en-US" sz="2800" dirty="0" smtClean="0">
              <a:latin typeface="Calibri" pitchFamily="34" charset="0"/>
            </a:endParaRPr>
          </a:p>
          <a:p>
            <a:pPr algn="l"/>
            <a:r>
              <a:rPr lang="en-US" sz="2800" dirty="0" smtClean="0">
                <a:latin typeface="Calibri" pitchFamily="34" charset="0"/>
              </a:rPr>
              <a:t>Islands in </a:t>
            </a:r>
            <a:r>
              <a:rPr lang="en-US" sz="2800" dirty="0" err="1" smtClean="0">
                <a:latin typeface="Calibri" pitchFamily="34" charset="0"/>
              </a:rPr>
              <a:t>Sunderban</a:t>
            </a:r>
            <a:r>
              <a:rPr lang="en-US" sz="2800" dirty="0" smtClean="0">
                <a:latin typeface="Calibri" pitchFamily="34" charset="0"/>
              </a:rPr>
              <a:t> sinking, </a:t>
            </a:r>
          </a:p>
          <a:p>
            <a:pPr algn="l"/>
            <a:endParaRPr lang="en-US" sz="2800" dirty="0" smtClean="0">
              <a:latin typeface="Calibri" pitchFamily="34" charset="0"/>
            </a:endParaRPr>
          </a:p>
          <a:p>
            <a:pPr algn="l"/>
            <a:r>
              <a:rPr lang="en-US" sz="2800" dirty="0" smtClean="0">
                <a:solidFill>
                  <a:srgbClr val="FFCC00"/>
                </a:solidFill>
                <a:latin typeface="Calibri" pitchFamily="34" charset="0"/>
              </a:rPr>
              <a:t>Threat to Bengal Tiger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AutoShape 27" descr="tigress"/>
          <p:cNvSpPr>
            <a:spLocks noChangeArrowheads="1"/>
          </p:cNvSpPr>
          <p:nvPr/>
        </p:nvSpPr>
        <p:spPr bwMode="auto">
          <a:xfrm>
            <a:off x="4500562" y="5072074"/>
            <a:ext cx="2025642" cy="1665280"/>
          </a:xfrm>
          <a:prstGeom prst="hexagon">
            <a:avLst>
              <a:gd name="adj" fmla="val 30130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pic>
        <p:nvPicPr>
          <p:cNvPr id="5" name="Picture 2" descr="http://www.jewelsdujour.com/wp-content/uploads/2014/01/red-coral-1-400x3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3500438"/>
            <a:ext cx="2357454" cy="1768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lvl="0"/>
            <a:r>
              <a:rPr lang="en-US" dirty="0" smtClean="0">
                <a:latin typeface="+mj-lt"/>
              </a:rPr>
              <a:t>Over the past 25 years, </a:t>
            </a:r>
            <a:r>
              <a:rPr lang="en-US" dirty="0" smtClean="0">
                <a:solidFill>
                  <a:srgbClr val="FAA906"/>
                </a:solidFill>
                <a:latin typeface="+mj-lt"/>
              </a:rPr>
              <a:t>penguin </a:t>
            </a:r>
            <a:r>
              <a:rPr lang="en-US" dirty="0" smtClean="0">
                <a:latin typeface="+mj-lt"/>
              </a:rPr>
              <a:t>populations have shrunk </a:t>
            </a:r>
            <a:r>
              <a:rPr lang="en-US" dirty="0" smtClean="0">
                <a:solidFill>
                  <a:srgbClr val="FFCC00"/>
                </a:solidFill>
                <a:latin typeface="+mj-lt"/>
              </a:rPr>
              <a:t>by 33 percent </a:t>
            </a:r>
            <a:r>
              <a:rPr lang="en-US" dirty="0" smtClean="0">
                <a:latin typeface="+mj-lt"/>
              </a:rPr>
              <a:t>in parts of Antarctica, due to declines in winter sea-ice habitat. </a:t>
            </a:r>
          </a:p>
          <a:p>
            <a:pPr lvl="0"/>
            <a:endParaRPr lang="en-US" dirty="0" smtClean="0">
              <a:latin typeface="+mj-lt"/>
            </a:endParaRPr>
          </a:p>
          <a:p>
            <a:pPr lvl="0"/>
            <a:endParaRPr lang="en-US" dirty="0" smtClean="0">
              <a:latin typeface="+mj-lt"/>
            </a:endParaRPr>
          </a:p>
          <a:p>
            <a:pPr lvl="0"/>
            <a:endParaRPr lang="en-US" dirty="0" smtClean="0">
              <a:latin typeface="+mj-lt"/>
            </a:endParaRPr>
          </a:p>
          <a:p>
            <a:pPr lvl="0"/>
            <a:endParaRPr lang="en-US" dirty="0" smtClean="0">
              <a:latin typeface="+mj-lt"/>
            </a:endParaRPr>
          </a:p>
          <a:p>
            <a:pPr lvl="0"/>
            <a:endParaRPr lang="en-US" dirty="0" smtClean="0">
              <a:latin typeface="+mj-lt"/>
            </a:endParaRPr>
          </a:p>
          <a:p>
            <a:pPr lvl="0"/>
            <a:endParaRPr lang="en-US" dirty="0" smtClean="0">
              <a:latin typeface="+mj-lt"/>
            </a:endParaRPr>
          </a:p>
          <a:p>
            <a:pPr lvl="0"/>
            <a:endParaRPr lang="en-US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pPr lvl="0"/>
            <a:r>
              <a:rPr lang="en-US" dirty="0" smtClean="0">
                <a:latin typeface="+mj-lt"/>
              </a:rPr>
              <a:t>According to a new global study </a:t>
            </a:r>
            <a:r>
              <a:rPr lang="en-US" dirty="0" smtClean="0">
                <a:solidFill>
                  <a:srgbClr val="FFCC00"/>
                </a:solidFill>
                <a:latin typeface="+mj-lt"/>
              </a:rPr>
              <a:t>90 percent of all large fishes have disappeared </a:t>
            </a:r>
            <a:r>
              <a:rPr lang="en-US" dirty="0" smtClean="0">
                <a:latin typeface="+mj-lt"/>
              </a:rPr>
              <a:t>from the world's oceans in the past half century. </a:t>
            </a:r>
          </a:p>
          <a:p>
            <a:endParaRPr lang="en-US" dirty="0" smtClean="0">
              <a:latin typeface="+mj-lt"/>
            </a:endParaRPr>
          </a:p>
          <a:p>
            <a:pPr>
              <a:buNone/>
            </a:pPr>
            <a:r>
              <a:rPr lang="en-US" dirty="0" smtClean="0">
                <a:latin typeface="+mj-lt"/>
              </a:rPr>
              <a:t>The </a:t>
            </a:r>
            <a:r>
              <a:rPr lang="en-US" dirty="0" smtClean="0">
                <a:solidFill>
                  <a:srgbClr val="FAA906"/>
                </a:solidFill>
                <a:latin typeface="+mj-lt"/>
              </a:rPr>
              <a:t>Golden toad </a:t>
            </a:r>
            <a:r>
              <a:rPr lang="en-US" i="1" dirty="0" smtClean="0">
                <a:latin typeface="+mj-lt"/>
              </a:rPr>
              <a:t>(</a:t>
            </a:r>
            <a:r>
              <a:rPr lang="en-US" i="1" dirty="0" err="1" smtClean="0">
                <a:latin typeface="+mj-lt"/>
              </a:rPr>
              <a:t>Bufo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periglenes</a:t>
            </a:r>
            <a:r>
              <a:rPr lang="en-US" i="1" dirty="0" smtClean="0">
                <a:latin typeface="+mj-lt"/>
              </a:rPr>
              <a:t>)</a:t>
            </a:r>
            <a:r>
              <a:rPr lang="en-US" dirty="0" smtClean="0">
                <a:latin typeface="+mj-lt"/>
              </a:rPr>
              <a:t> and the </a:t>
            </a:r>
            <a:r>
              <a:rPr lang="en-US" dirty="0" smtClean="0">
                <a:solidFill>
                  <a:srgbClr val="FFCC00"/>
                </a:solidFill>
                <a:latin typeface="+mj-lt"/>
              </a:rPr>
              <a:t>Harlequin frog </a:t>
            </a:r>
            <a:r>
              <a:rPr lang="en-US" i="1" dirty="0" smtClean="0">
                <a:latin typeface="+mj-lt"/>
              </a:rPr>
              <a:t>(</a:t>
            </a:r>
            <a:r>
              <a:rPr lang="en-US" i="1" dirty="0" err="1" smtClean="0">
                <a:latin typeface="+mj-lt"/>
              </a:rPr>
              <a:t>Atelopus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varius</a:t>
            </a:r>
            <a:r>
              <a:rPr lang="en-US" i="1" dirty="0" smtClean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of Costa Rica have disappeared as a direct result of global warming</a:t>
            </a:r>
            <a:endParaRPr lang="en-US" dirty="0">
              <a:latin typeface="+mj-lt"/>
            </a:endParaRPr>
          </a:p>
        </p:txBody>
      </p:sp>
      <p:pic>
        <p:nvPicPr>
          <p:cNvPr id="235522" name="Picture 2" descr="http://iloveecology.files.wordpress.com/2010/11/polar_bear.jpg?w=300&amp;h=27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0" y="1643050"/>
            <a:ext cx="2285996" cy="2118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5524" name="Picture 4" descr="https://encrypted-tbn2.gstatic.com/images?q=tbn:ANd9GcThN-3iPGfEThzyE0h8YWNlynOMQRmDva_jlX7iz-pIzklO7TORq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643050"/>
            <a:ext cx="2817790" cy="1951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Wildlife_leopar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6550" y="0"/>
            <a:ext cx="2457450" cy="3714750"/>
          </a:xfrm>
          <a:prstGeom prst="rect">
            <a:avLst/>
          </a:prstGeom>
          <a:noFill/>
        </p:spPr>
      </p:pic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Human-Animal Conflicts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7772400" cy="4114800"/>
          </a:xfrm>
        </p:spPr>
        <p:txBody>
          <a:bodyPr/>
          <a:lstStyle/>
          <a:p>
            <a:r>
              <a:rPr lang="en-US" dirty="0">
                <a:latin typeface="+mj-lt"/>
              </a:rPr>
              <a:t>Examples</a:t>
            </a:r>
          </a:p>
          <a:p>
            <a:pPr lvl="1"/>
            <a:r>
              <a:rPr lang="en-US" dirty="0">
                <a:latin typeface="+mj-lt"/>
              </a:rPr>
              <a:t>Leopard at Sanjay Gandhi National Park, </a:t>
            </a:r>
            <a:r>
              <a:rPr lang="en-US" dirty="0" err="1">
                <a:latin typeface="+mj-lt"/>
              </a:rPr>
              <a:t>Borivili</a:t>
            </a:r>
            <a:r>
              <a:rPr lang="en-US" dirty="0">
                <a:latin typeface="+mj-lt"/>
              </a:rPr>
              <a:t> </a:t>
            </a:r>
          </a:p>
          <a:p>
            <a:pPr lvl="2"/>
            <a:r>
              <a:rPr lang="en-US" dirty="0">
                <a:latin typeface="+mj-lt"/>
              </a:rPr>
              <a:t>our interference with the wildlife habitats</a:t>
            </a:r>
          </a:p>
          <a:p>
            <a:pPr lvl="1"/>
            <a:r>
              <a:rPr lang="en-US" dirty="0">
                <a:latin typeface="+mj-lt"/>
              </a:rPr>
              <a:t>Crop raiding by elephants </a:t>
            </a:r>
          </a:p>
          <a:p>
            <a:pPr lvl="2"/>
            <a:r>
              <a:rPr lang="en-US" dirty="0">
                <a:latin typeface="+mj-lt"/>
              </a:rPr>
              <a:t>Destruction of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Wildlife Corridors</a:t>
            </a:r>
          </a:p>
          <a:p>
            <a:r>
              <a:rPr lang="en-US" dirty="0" err="1">
                <a:latin typeface="+mj-lt"/>
              </a:rPr>
              <a:t>Bharatpur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Keoladeo</a:t>
            </a:r>
            <a:r>
              <a:rPr lang="en-US" dirty="0">
                <a:latin typeface="+mj-lt"/>
              </a:rPr>
              <a:t> National Park)</a:t>
            </a:r>
          </a:p>
          <a:p>
            <a:pPr lvl="2"/>
            <a:r>
              <a:rPr lang="en-US" dirty="0">
                <a:latin typeface="+mj-lt"/>
              </a:rPr>
              <a:t>Wrong conservation decisions avoiding </a:t>
            </a:r>
            <a:r>
              <a:rPr lang="en-US" dirty="0" smtClean="0">
                <a:latin typeface="+mj-lt"/>
              </a:rPr>
              <a:t>people</a:t>
            </a:r>
          </a:p>
          <a:p>
            <a:pPr lvl="2">
              <a:buNone/>
            </a:pPr>
            <a:r>
              <a:rPr lang="en-US" sz="2800" dirty="0" err="1" smtClean="0">
                <a:latin typeface="+mj-lt"/>
              </a:rPr>
              <a:t>Sariska</a:t>
            </a:r>
            <a:r>
              <a:rPr lang="en-US" sz="2800" dirty="0" smtClean="0">
                <a:latin typeface="+mj-lt"/>
              </a:rPr>
              <a:t> -Tiger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tigerw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8888" y="4419600"/>
            <a:ext cx="1535112" cy="2438400"/>
          </a:xfrm>
          <a:prstGeom prst="rect">
            <a:avLst/>
          </a:prstGeom>
          <a:noFill/>
        </p:spPr>
      </p:pic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828800"/>
            <a:ext cx="6781800" cy="4419600"/>
          </a:xfrm>
        </p:spPr>
        <p:txBody>
          <a:bodyPr/>
          <a:lstStyle/>
          <a:p>
            <a:r>
              <a:rPr lang="en-US" sz="2800" dirty="0">
                <a:solidFill>
                  <a:srgbClr val="FF9900"/>
                </a:solidFill>
                <a:latin typeface="+mj-lt"/>
              </a:rPr>
              <a:t>Trade in tiger </a:t>
            </a:r>
            <a:r>
              <a:rPr lang="en-US" sz="2800" dirty="0" smtClean="0">
                <a:solidFill>
                  <a:srgbClr val="FF9900"/>
                </a:solidFill>
                <a:latin typeface="+mj-lt"/>
              </a:rPr>
              <a:t>bone, skin</a:t>
            </a:r>
            <a:endParaRPr lang="en-US" sz="2800" dirty="0">
              <a:solidFill>
                <a:srgbClr val="FF9900"/>
              </a:solidFill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Major factor that threatens survival</a:t>
            </a:r>
          </a:p>
          <a:p>
            <a:pPr lvl="1"/>
            <a:r>
              <a:rPr lang="en-US" dirty="0">
                <a:latin typeface="+mj-lt"/>
              </a:rPr>
              <a:t>Used for thousands of years in Asian medicine for treatment of rheumatism</a:t>
            </a:r>
          </a:p>
          <a:p>
            <a:endParaRPr lang="en-US" sz="2800" dirty="0" smtClean="0">
              <a:solidFill>
                <a:srgbClr val="FF9900"/>
              </a:solidFill>
              <a:latin typeface="+mj-lt"/>
            </a:endParaRPr>
          </a:p>
          <a:p>
            <a:r>
              <a:rPr lang="en-US" sz="2800" dirty="0" smtClean="0">
                <a:solidFill>
                  <a:srgbClr val="FF9900"/>
                </a:solidFill>
                <a:latin typeface="+mj-lt"/>
              </a:rPr>
              <a:t>Ivory </a:t>
            </a:r>
            <a:r>
              <a:rPr lang="en-US" sz="2800" dirty="0">
                <a:solidFill>
                  <a:srgbClr val="FF9900"/>
                </a:solidFill>
                <a:latin typeface="+mj-lt"/>
              </a:rPr>
              <a:t>trade</a:t>
            </a:r>
          </a:p>
          <a:p>
            <a:pPr lvl="1"/>
            <a:r>
              <a:rPr lang="en-US" dirty="0">
                <a:latin typeface="+mj-lt"/>
              </a:rPr>
              <a:t>Decimated Indian Elephant populations and skewed sex ratio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6858000" y="38862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b="1">
                <a:solidFill>
                  <a:schemeClr val="folHlink"/>
                </a:solidFill>
              </a:rPr>
              <a:t>Tiger bone wine</a:t>
            </a:r>
          </a:p>
        </p:txBody>
      </p:sp>
      <p:pic>
        <p:nvPicPr>
          <p:cNvPr id="81925" name="Picture 5" descr="tigersk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3663" y="0"/>
            <a:ext cx="1430337" cy="1676400"/>
          </a:xfrm>
          <a:prstGeom prst="rect">
            <a:avLst/>
          </a:prstGeom>
          <a:noFill/>
        </p:spPr>
      </p:pic>
      <p:pic>
        <p:nvPicPr>
          <p:cNvPr id="81926" name="Picture 6" descr="tigerbones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895600" cy="1914525"/>
          </a:xfrm>
          <a:prstGeom prst="rect">
            <a:avLst/>
          </a:prstGeom>
          <a:noFill/>
        </p:spPr>
      </p:pic>
      <p:sp>
        <p:nvSpPr>
          <p:cNvPr id="8192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Hunting/ Poaching</a:t>
            </a:r>
          </a:p>
        </p:txBody>
      </p:sp>
      <p:pic>
        <p:nvPicPr>
          <p:cNvPr id="81928" name="Picture 8" descr="Wildlife_elepha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886200"/>
            <a:ext cx="19843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Maya\Desktop\No tiger poach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4625" y="685800"/>
            <a:ext cx="812037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935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Tradition of Conservation</a:t>
            </a:r>
            <a:endParaRPr lang="en-GB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01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Arial Narrow" pitchFamily="34" charset="0"/>
              </a:rPr>
              <a:t>Animal worship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Arial Narrow" pitchFamily="34" charset="0"/>
              </a:rPr>
              <a:t>Snake, Peacock, Eagle, Rat, Cow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Arial Narrow" pitchFamily="34" charset="0"/>
              </a:rPr>
              <a:t>Sacred groves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Arial Narrow" pitchFamily="34" charset="0"/>
              </a:rPr>
              <a:t>Vat </a:t>
            </a:r>
            <a:r>
              <a:rPr lang="en-US" sz="2400" dirty="0" err="1">
                <a:latin typeface="Arial Narrow" pitchFamily="34" charset="0"/>
              </a:rPr>
              <a:t>Vruksha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Pooja</a:t>
            </a:r>
            <a:r>
              <a:rPr lang="en-US" sz="2400" dirty="0">
                <a:latin typeface="Arial Narrow" pitchFamily="34" charset="0"/>
              </a:rPr>
              <a:t>, </a:t>
            </a:r>
            <a:r>
              <a:rPr lang="en-US" sz="2400" dirty="0" err="1">
                <a:latin typeface="Arial Narrow" pitchFamily="34" charset="0"/>
              </a:rPr>
              <a:t>Vana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Mahotsava</a:t>
            </a:r>
            <a:endParaRPr lang="en-US" sz="2400" dirty="0">
              <a:latin typeface="Arial Narrow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Arial Narrow" pitchFamily="34" charset="0"/>
              </a:rPr>
              <a:t>Sacred flowers, leaves etc for </a:t>
            </a:r>
            <a:r>
              <a:rPr lang="en-US" sz="2400" dirty="0" err="1">
                <a:latin typeface="Arial Narrow" pitchFamily="34" charset="0"/>
              </a:rPr>
              <a:t>Pooja</a:t>
            </a:r>
            <a:endParaRPr lang="en-US" sz="2400" dirty="0">
              <a:latin typeface="Arial Narrow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Arial Narrow" pitchFamily="34" charset="0"/>
              </a:rPr>
              <a:t>Bishnoy</a:t>
            </a:r>
            <a:r>
              <a:rPr lang="en-US" sz="2800" dirty="0">
                <a:latin typeface="Arial Narrow" pitchFamily="34" charset="0"/>
              </a:rPr>
              <a:t> Community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Arial Narrow" pitchFamily="34" charset="0"/>
              </a:rPr>
              <a:t>Known to lay down lives for plants/wildlife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Arial Narrow" pitchFamily="34" charset="0"/>
              </a:rPr>
              <a:t>Budhism</a:t>
            </a:r>
            <a:r>
              <a:rPr lang="en-US" sz="2800" dirty="0">
                <a:latin typeface="Arial Narrow" pitchFamily="34" charset="0"/>
              </a:rPr>
              <a:t> and </a:t>
            </a:r>
            <a:r>
              <a:rPr lang="en-US" sz="2800" dirty="0" err="1">
                <a:latin typeface="Arial Narrow" pitchFamily="34" charset="0"/>
              </a:rPr>
              <a:t>Gandhism</a:t>
            </a:r>
            <a:r>
              <a:rPr lang="en-US" sz="2800" dirty="0">
                <a:latin typeface="Arial Narrow" pitchFamily="34" charset="0"/>
              </a:rPr>
              <a:t> &amp; Universal Brotherhood concepts  </a:t>
            </a:r>
            <a:endParaRPr lang="en-GB" sz="2800" dirty="0">
              <a:latin typeface="Arial Narrow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Arial Narrow" pitchFamily="34" charset="0"/>
              </a:rPr>
              <a:t>Emperor </a:t>
            </a:r>
            <a:r>
              <a:rPr lang="en-US" sz="2800" dirty="0" err="1">
                <a:latin typeface="Arial Narrow" pitchFamily="34" charset="0"/>
              </a:rPr>
              <a:t>Ashoka</a:t>
            </a:r>
            <a:r>
              <a:rPr lang="en-US" sz="2800" dirty="0">
                <a:latin typeface="Arial Narrow" pitchFamily="34" charset="0"/>
              </a:rPr>
              <a:t> established Animal Hospitals in 3rd Century BC</a:t>
            </a:r>
          </a:p>
        </p:txBody>
      </p:sp>
      <p:sp>
        <p:nvSpPr>
          <p:cNvPr id="103428" name="Text Box 4" descr="flamingo"/>
          <p:cNvSpPr txBox="1">
            <a:spLocks noChangeArrowheads="1"/>
          </p:cNvSpPr>
          <p:nvPr/>
        </p:nvSpPr>
        <p:spPr bwMode="auto">
          <a:xfrm>
            <a:off x="7543800" y="1524000"/>
            <a:ext cx="114300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03429" name="AutoShape 5" descr="cobra"/>
          <p:cNvSpPr>
            <a:spLocks noChangeArrowheads="1"/>
          </p:cNvSpPr>
          <p:nvPr/>
        </p:nvSpPr>
        <p:spPr bwMode="auto">
          <a:xfrm>
            <a:off x="6400800" y="1447800"/>
            <a:ext cx="1979613" cy="1655763"/>
          </a:xfrm>
          <a:prstGeom prst="flowChartDisplay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Conservation Myth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algn="ctr">
              <a:lnSpc>
                <a:spcPct val="90000"/>
              </a:lnSpc>
              <a:buFontTx/>
              <a:buNone/>
            </a:pP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“</a:t>
            </a:r>
            <a:r>
              <a:rPr lang="en-GB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Nature conservation is Against development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 ?”</a:t>
            </a:r>
            <a:endParaRPr lang="en-GB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Narrow" pitchFamily="34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latin typeface="Arial Narrow" pitchFamily="34" charset="0"/>
              </a:rPr>
              <a:t>Truth</a:t>
            </a:r>
          </a:p>
          <a:p>
            <a:pPr lvl="1">
              <a:lnSpc>
                <a:spcPct val="90000"/>
              </a:lnSpc>
            </a:pPr>
            <a:r>
              <a:rPr lang="en-GB" dirty="0">
                <a:latin typeface="Arial Narrow" pitchFamily="34" charset="0"/>
              </a:rPr>
              <a:t> Ultimately no development </a:t>
            </a:r>
            <a:r>
              <a:rPr lang="en-US" dirty="0">
                <a:latin typeface="Arial Narrow" pitchFamily="34" charset="0"/>
              </a:rPr>
              <a:t>is sustainable</a:t>
            </a:r>
            <a:r>
              <a:rPr lang="en-GB" dirty="0">
                <a:latin typeface="Arial Narrow" pitchFamily="34" charset="0"/>
              </a:rPr>
              <a:t> without </a:t>
            </a:r>
            <a:r>
              <a:rPr lang="en-US" dirty="0">
                <a:latin typeface="Arial Narrow" pitchFamily="34" charset="0"/>
              </a:rPr>
              <a:t>taking care of </a:t>
            </a:r>
            <a:r>
              <a:rPr lang="en-GB" dirty="0">
                <a:latin typeface="Arial Narrow" pitchFamily="34" charset="0"/>
              </a:rPr>
              <a:t>Nature</a:t>
            </a:r>
            <a:r>
              <a:rPr lang="en-US" dirty="0">
                <a:latin typeface="Arial Narrow" pitchFamily="34" charset="0"/>
              </a:rPr>
              <a:t>,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 Narrow" pitchFamily="34" charset="0"/>
              </a:rPr>
              <a:t>On the other hand </a:t>
            </a:r>
            <a:r>
              <a:rPr lang="en-US" dirty="0">
                <a:solidFill>
                  <a:schemeClr val="accent1"/>
                </a:solidFill>
                <a:latin typeface="Arial Narrow" pitchFamily="34" charset="0"/>
              </a:rPr>
              <a:t>people participation</a:t>
            </a:r>
            <a:r>
              <a:rPr lang="en-US" dirty="0">
                <a:latin typeface="Arial Narrow" pitchFamily="34" charset="0"/>
              </a:rPr>
              <a:t> is vital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  <a:latin typeface="Arial Narrow" pitchFamily="34" charset="0"/>
              </a:rPr>
              <a:t>Sustainable Development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 Narrow" pitchFamily="34" charset="0"/>
              </a:rPr>
              <a:t>“Meeting the needs of the present without compromising the ability of  future generations to meet their own needs”*</a:t>
            </a:r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0" y="6491288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sz="1800" i="1"/>
              <a:t>*</a:t>
            </a:r>
            <a:endParaRPr lang="en-GB" sz="12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Conservation Efforts: </a:t>
            </a:r>
            <a:r>
              <a:rPr lang="en-US" sz="2800"/>
              <a:t>International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41148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8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Biodiversity Convention</a:t>
            </a:r>
          </a:p>
          <a:p>
            <a:pPr>
              <a:lnSpc>
                <a:spcPct val="80000"/>
              </a:lnSpc>
            </a:pPr>
            <a:endParaRPr lang="en-US" sz="2400" i="1" dirty="0">
              <a:solidFill>
                <a:srgbClr val="FFFFCC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 pitchFamily="34" charset="0"/>
                <a:cs typeface="Arial" pitchFamily="34" charset="0"/>
              </a:rPr>
              <a:t>Focuses on the conservation of biodiversity and on sustainable use of biological resources and equitable sharing of benefits arising from their use. 1992 at United Nations Conference on Environment and </a:t>
            </a:r>
            <a:r>
              <a:rPr lang="en-US" sz="2400" dirty="0" smtClean="0">
                <a:latin typeface="Calibri" pitchFamily="34" charset="0"/>
                <a:cs typeface="Arial" pitchFamily="34" charset="0"/>
              </a:rPr>
              <a:t>Development </a:t>
            </a:r>
            <a:r>
              <a:rPr lang="en-US" sz="2400" dirty="0">
                <a:latin typeface="Calibri" pitchFamily="34" charset="0"/>
                <a:cs typeface="Arial" pitchFamily="34" charset="0"/>
              </a:rPr>
              <a:t>held in Brazil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800" i="1" dirty="0">
                <a:solidFill>
                  <a:schemeClr val="accent1"/>
                </a:solidFill>
              </a:rPr>
              <a:t>The Convention on wetlands of International importance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 pitchFamily="34" charset="0"/>
              </a:rPr>
              <a:t>The Convention also known as the </a:t>
            </a:r>
            <a:r>
              <a:rPr lang="en-US" sz="2400" dirty="0" err="1">
                <a:latin typeface="Calibri" pitchFamily="34" charset="0"/>
              </a:rPr>
              <a:t>Ramsar</a:t>
            </a:r>
            <a:r>
              <a:rPr lang="en-US" sz="2400" dirty="0">
                <a:latin typeface="Calibri" pitchFamily="34" charset="0"/>
              </a:rPr>
              <a:t> Convention, was signed in </a:t>
            </a:r>
            <a:r>
              <a:rPr lang="en-US" sz="2400" dirty="0" err="1">
                <a:latin typeface="Calibri" pitchFamily="34" charset="0"/>
              </a:rPr>
              <a:t>Ramsar</a:t>
            </a:r>
            <a:r>
              <a:rPr lang="en-US" sz="2400" dirty="0">
                <a:latin typeface="Calibri" pitchFamily="34" charset="0"/>
              </a:rPr>
              <a:t> (Iran). It provides a framework for international cooperation for the conservation of wetland habitats.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FF9900"/>
                </a:solidFill>
                <a:effectLst/>
                <a:latin typeface="Times New Roman"/>
                <a:ea typeface="+mn-ea"/>
                <a:cs typeface="+mn-cs"/>
              </a:rPr>
              <a:t>International Convention</a:t>
            </a:r>
            <a:endParaRPr lang="en-IN" sz="4000" dirty="0">
              <a:solidFill>
                <a:srgbClr val="FF99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FFCC00"/>
                </a:solidFill>
              </a:rPr>
              <a:t>World Heritage Convention </a:t>
            </a:r>
            <a:r>
              <a:rPr lang="en-US" sz="2800" dirty="0" smtClean="0"/>
              <a:t>1972: biodiversity has to be seen as global heritage</a:t>
            </a:r>
          </a:p>
          <a:p>
            <a:r>
              <a:rPr lang="en-US" sz="2800" dirty="0" smtClean="0">
                <a:solidFill>
                  <a:srgbClr val="FFCC00"/>
                </a:solidFill>
              </a:rPr>
              <a:t>Convention on International Trade in Endangered </a:t>
            </a:r>
            <a:r>
              <a:rPr lang="en-US" sz="2800" dirty="0" smtClean="0"/>
              <a:t>species of Wild flora and fauna India 1977</a:t>
            </a:r>
          </a:p>
          <a:p>
            <a:r>
              <a:rPr lang="en-US" sz="2800" dirty="0" smtClean="0">
                <a:solidFill>
                  <a:srgbClr val="FFCC00"/>
                </a:solidFill>
              </a:rPr>
              <a:t>Bonn Convention on conservation of Migratory </a:t>
            </a:r>
            <a:r>
              <a:rPr lang="en-US" sz="2800" dirty="0" smtClean="0"/>
              <a:t>species. India 1979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79106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ctr">
              <a:buFontTx/>
              <a:buNone/>
            </a:pPr>
            <a:r>
              <a:rPr lang="en-GB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It is measured as the </a:t>
            </a:r>
            <a:endParaRPr lang="en-GB" sz="3600" dirty="0" smtClean="0"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  <a:p>
            <a:pPr lvl="1" algn="ctr">
              <a:buFontTx/>
              <a:buNone/>
            </a:pPr>
            <a:endParaRPr lang="en-GB" sz="3600" dirty="0"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  <a:p>
            <a:pPr lvl="1" algn="ctr"/>
            <a: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Species </a:t>
            </a:r>
            <a:r>
              <a:rPr lang="en-GB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Diversity</a:t>
            </a:r>
          </a:p>
          <a:p>
            <a:pPr lvl="1" algn="ctr"/>
            <a: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Genetic diversity, &amp; </a:t>
            </a:r>
          </a:p>
          <a:p>
            <a:pPr lvl="1" algn="ctr"/>
            <a: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 Variety </a:t>
            </a:r>
            <a:r>
              <a:rPr lang="en-GB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of Ecosystems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937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National Conservation strategies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 Narrow" pitchFamily="34" charset="0"/>
              </a:rPr>
              <a:t>Indian Forest Act 1927</a:t>
            </a:r>
          </a:p>
          <a:p>
            <a:r>
              <a:rPr lang="en-US" dirty="0" smtClean="0">
                <a:latin typeface="Arial Narrow" pitchFamily="34" charset="0"/>
              </a:rPr>
              <a:t>Environmental </a:t>
            </a:r>
            <a:r>
              <a:rPr lang="en-US" dirty="0">
                <a:latin typeface="Arial Narrow" pitchFamily="34" charset="0"/>
              </a:rPr>
              <a:t>Protection Act 1986</a:t>
            </a:r>
          </a:p>
          <a:p>
            <a:r>
              <a:rPr lang="en-US" dirty="0" smtClean="0">
                <a:latin typeface="Arial Narrow" pitchFamily="34" charset="0"/>
              </a:rPr>
              <a:t>Forest </a:t>
            </a:r>
            <a:r>
              <a:rPr lang="en-US" dirty="0">
                <a:latin typeface="Arial Narrow" pitchFamily="34" charset="0"/>
              </a:rPr>
              <a:t>Conservation act </a:t>
            </a:r>
            <a:r>
              <a:rPr lang="en-US" dirty="0" smtClean="0">
                <a:latin typeface="Arial Narrow" pitchFamily="34" charset="0"/>
              </a:rPr>
              <a:t>1980</a:t>
            </a:r>
          </a:p>
          <a:p>
            <a:pPr lvl="0">
              <a:buClr>
                <a:srgbClr val="339966"/>
              </a:buClr>
            </a:pPr>
            <a:r>
              <a:rPr lang="en-US" dirty="0">
                <a:solidFill>
                  <a:srgbClr val="FFFFFF"/>
                </a:solidFill>
                <a:latin typeface="Arial Narrow" pitchFamily="34" charset="0"/>
              </a:rPr>
              <a:t>Fisheries act 1897, 1984</a:t>
            </a:r>
          </a:p>
          <a:p>
            <a:r>
              <a:rPr lang="en-US" dirty="0" smtClean="0">
                <a:latin typeface="Arial Narrow" pitchFamily="34" charset="0"/>
              </a:rPr>
              <a:t>Wildlife </a:t>
            </a:r>
            <a:r>
              <a:rPr lang="en-US" dirty="0">
                <a:latin typeface="Arial Narrow" pitchFamily="34" charset="0"/>
              </a:rPr>
              <a:t>protection act 1972 Amendment </a:t>
            </a:r>
            <a:r>
              <a:rPr lang="en-US" dirty="0" smtClean="0">
                <a:latin typeface="Arial Narrow" pitchFamily="34" charset="0"/>
              </a:rPr>
              <a:t>1991</a:t>
            </a:r>
          </a:p>
          <a:p>
            <a:r>
              <a:rPr lang="en-US" dirty="0" smtClean="0">
                <a:latin typeface="Arial Narrow" pitchFamily="34" charset="0"/>
              </a:rPr>
              <a:t>Biodiversity Act 2002</a:t>
            </a:r>
          </a:p>
          <a:p>
            <a:r>
              <a:rPr lang="en-US" dirty="0" smtClean="0">
                <a:latin typeface="Arial Narrow" pitchFamily="34" charset="0"/>
              </a:rPr>
              <a:t>Maritime Zones Act</a:t>
            </a:r>
            <a:endParaRPr lang="en-US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r>
              <a:rPr lang="en-US" dirty="0" smtClean="0"/>
              <a:t>Conservation efforts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7772400" cy="4114800"/>
          </a:xfrm>
        </p:spPr>
        <p:txBody>
          <a:bodyPr/>
          <a:lstStyle/>
          <a:p>
            <a:r>
              <a:rPr lang="en-US" dirty="0" err="1" smtClean="0">
                <a:latin typeface="Arial Narrow" pitchFamily="34" charset="0"/>
              </a:rPr>
              <a:t>Chipko</a:t>
            </a:r>
            <a:r>
              <a:rPr lang="en-US" dirty="0" smtClean="0">
                <a:latin typeface="Arial Narrow" pitchFamily="34" charset="0"/>
              </a:rPr>
              <a:t> movement, </a:t>
            </a:r>
          </a:p>
          <a:p>
            <a:r>
              <a:rPr lang="en-US" dirty="0" smtClean="0">
                <a:latin typeface="Arial Narrow" pitchFamily="34" charset="0"/>
              </a:rPr>
              <a:t>Silent valley was saved due to Environmentalist (Kerala </a:t>
            </a:r>
            <a:r>
              <a:rPr lang="en-US" dirty="0" err="1" smtClean="0">
                <a:latin typeface="Arial Narrow" pitchFamily="34" charset="0"/>
              </a:rPr>
              <a:t>shastra</a:t>
            </a:r>
            <a:r>
              <a:rPr lang="en-US" dirty="0" smtClean="0">
                <a:latin typeface="Arial Narrow" pitchFamily="34" charset="0"/>
              </a:rPr>
              <a:t> </a:t>
            </a:r>
            <a:r>
              <a:rPr lang="en-US" dirty="0" err="1" smtClean="0">
                <a:latin typeface="Arial Narrow" pitchFamily="34" charset="0"/>
              </a:rPr>
              <a:t>sahitya</a:t>
            </a:r>
            <a:r>
              <a:rPr lang="en-US" dirty="0" smtClean="0">
                <a:latin typeface="Arial Narrow" pitchFamily="34" charset="0"/>
              </a:rPr>
              <a:t> </a:t>
            </a:r>
            <a:r>
              <a:rPr lang="en-US" dirty="0" err="1" smtClean="0">
                <a:latin typeface="Arial Narrow" pitchFamily="34" charset="0"/>
              </a:rPr>
              <a:t>parishad</a:t>
            </a:r>
            <a:r>
              <a:rPr lang="en-US" dirty="0" smtClean="0">
                <a:latin typeface="Arial Narrow" pitchFamily="34" charset="0"/>
              </a:rPr>
              <a:t>) movement</a:t>
            </a:r>
          </a:p>
          <a:p>
            <a:endParaRPr lang="en-US" dirty="0" smtClean="0">
              <a:latin typeface="Arial Narrow" pitchFamily="34" charset="0"/>
            </a:endParaRPr>
          </a:p>
          <a:p>
            <a:r>
              <a:rPr lang="en-US" dirty="0" smtClean="0">
                <a:latin typeface="Arial Narrow" pitchFamily="34" charset="0"/>
              </a:rPr>
              <a:t>What if </a:t>
            </a:r>
            <a:r>
              <a:rPr lang="en-US" dirty="0" err="1" smtClean="0">
                <a:latin typeface="Arial Narrow" pitchFamily="34" charset="0"/>
              </a:rPr>
              <a:t>Pooyamkutty</a:t>
            </a:r>
            <a:r>
              <a:rPr lang="en-US" dirty="0" smtClean="0">
                <a:latin typeface="Arial Narrow" pitchFamily="34" charset="0"/>
              </a:rPr>
              <a:t> hydroelectric project in Kerala comes?</a:t>
            </a:r>
          </a:p>
          <a:p>
            <a:pPr marL="0" indent="0">
              <a:buNone/>
            </a:pPr>
            <a:r>
              <a:rPr lang="en-US" dirty="0" smtClean="0">
                <a:latin typeface="Arial Narrow" pitchFamily="34" charset="0"/>
              </a:rPr>
              <a:t>    -Submergence of 2400 ha of forest</a:t>
            </a:r>
          </a:p>
          <a:p>
            <a:pPr marL="0" indent="0">
              <a:buNone/>
            </a:pPr>
            <a:r>
              <a:rPr lang="en-US" dirty="0" smtClean="0">
                <a:latin typeface="Arial Narrow" pitchFamily="34" charset="0"/>
              </a:rPr>
              <a:t>   -174 sp of medicinal plants- loss</a:t>
            </a:r>
          </a:p>
          <a:p>
            <a:pPr marL="0" indent="0">
              <a:buNone/>
            </a:pPr>
            <a:r>
              <a:rPr lang="en-US" dirty="0" smtClean="0">
                <a:latin typeface="Arial Narrow" pitchFamily="34" charset="0"/>
              </a:rPr>
              <a:t>   -Loss of breeding ground of Elephants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839200" cy="457200"/>
          </a:xfrm>
        </p:spPr>
        <p:txBody>
          <a:bodyPr/>
          <a:lstStyle/>
          <a:p>
            <a:r>
              <a:rPr lang="en-US" sz="4000" dirty="0" smtClean="0"/>
              <a:t>Protected areas (In-situ Conservation)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001000" cy="5105400"/>
          </a:xfrm>
        </p:spPr>
        <p:txBody>
          <a:bodyPr/>
          <a:lstStyle/>
          <a:p>
            <a:r>
              <a:rPr lang="en-US" sz="2800" dirty="0" smtClean="0">
                <a:latin typeface="Calibri" pitchFamily="34" charset="0"/>
              </a:rPr>
              <a:t>National Parks 102</a:t>
            </a:r>
          </a:p>
          <a:p>
            <a:r>
              <a:rPr lang="en-US" sz="2800" dirty="0" smtClean="0">
                <a:latin typeface="Calibri" pitchFamily="34" charset="0"/>
              </a:rPr>
              <a:t>Wildlife Sanctuaries 515</a:t>
            </a:r>
          </a:p>
          <a:p>
            <a:r>
              <a:rPr lang="en-US" sz="2800" dirty="0" smtClean="0">
                <a:latin typeface="Calibri" pitchFamily="34" charset="0"/>
              </a:rPr>
              <a:t>Community Reserves 4</a:t>
            </a:r>
          </a:p>
          <a:p>
            <a:r>
              <a:rPr lang="en-US" sz="2800" dirty="0" smtClean="0">
                <a:latin typeface="Calibri" pitchFamily="34" charset="0"/>
              </a:rPr>
              <a:t>Conservation Reserves 47</a:t>
            </a:r>
          </a:p>
          <a:p>
            <a:r>
              <a:rPr lang="en-US" sz="2800" dirty="0" smtClean="0">
                <a:latin typeface="Calibri" pitchFamily="34" charset="0"/>
              </a:rPr>
              <a:t>Tiger Reserves (41 sanctuaries &amp; NPs)</a:t>
            </a:r>
          </a:p>
          <a:p>
            <a:r>
              <a:rPr lang="en-US" sz="2800" dirty="0" smtClean="0">
                <a:latin typeface="Calibri" pitchFamily="34" charset="0"/>
              </a:rPr>
              <a:t>Elephant Reserves (25 ERs)</a:t>
            </a:r>
          </a:p>
          <a:p>
            <a:r>
              <a:rPr lang="en-US" sz="2800" dirty="0" err="1" smtClean="0">
                <a:latin typeface="Calibri" pitchFamily="34" charset="0"/>
              </a:rPr>
              <a:t>Ramsar</a:t>
            </a:r>
            <a:r>
              <a:rPr lang="en-US" sz="2800" dirty="0" smtClean="0">
                <a:latin typeface="Calibri" pitchFamily="34" charset="0"/>
              </a:rPr>
              <a:t> Sites (25 sites)</a:t>
            </a:r>
          </a:p>
          <a:p>
            <a:r>
              <a:rPr lang="en-US" sz="2800" dirty="0" smtClean="0">
                <a:latin typeface="Calibri" pitchFamily="34" charset="0"/>
              </a:rPr>
              <a:t>Important Bird Areas (465 sites)</a:t>
            </a:r>
          </a:p>
          <a:p>
            <a:r>
              <a:rPr lang="en-US" sz="2800" dirty="0" smtClean="0">
                <a:latin typeface="Calibri" pitchFamily="34" charset="0"/>
              </a:rPr>
              <a:t>UNESCO heritage Sites (5 sites)</a:t>
            </a:r>
          </a:p>
          <a:p>
            <a:r>
              <a:rPr lang="en-US" sz="2800" dirty="0" smtClean="0">
                <a:latin typeface="Calibri" pitchFamily="34" charset="0"/>
              </a:rPr>
              <a:t>Biosphere Reserves (17 BR)</a:t>
            </a:r>
          </a:p>
          <a:p>
            <a:r>
              <a:rPr lang="en-US" sz="2800" dirty="0" smtClean="0">
                <a:latin typeface="Calibri" pitchFamily="34" charset="0"/>
              </a:rPr>
              <a:t>Project snow leopard (Himalayan states)</a:t>
            </a:r>
            <a:endParaRPr lang="en-IN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14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315200" cy="914400"/>
          </a:xfrm>
        </p:spPr>
        <p:txBody>
          <a:bodyPr/>
          <a:lstStyle/>
          <a:p>
            <a:r>
              <a:rPr lang="en-US" dirty="0" smtClean="0"/>
              <a:t>Ex-Situ conservation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848600" cy="4648200"/>
          </a:xfrm>
        </p:spPr>
        <p:txBody>
          <a:bodyPr/>
          <a:lstStyle/>
          <a:p>
            <a:r>
              <a:rPr lang="en-US" sz="2800" dirty="0" smtClean="0">
                <a:latin typeface="Arial Narrow" pitchFamily="34" charset="0"/>
              </a:rPr>
              <a:t>Maintaining genetic </a:t>
            </a:r>
            <a:r>
              <a:rPr lang="en-US" sz="2800" dirty="0" err="1" smtClean="0">
                <a:latin typeface="Arial Narrow" pitchFamily="34" charset="0"/>
              </a:rPr>
              <a:t>germplasm</a:t>
            </a:r>
            <a:r>
              <a:rPr lang="en-US" sz="2800" dirty="0" smtClean="0">
                <a:latin typeface="Arial Narrow" pitchFamily="34" charset="0"/>
              </a:rPr>
              <a:t> in seed banks, zoos, captive breeding sites, gene banks…outside the natural habitat of the species</a:t>
            </a:r>
          </a:p>
          <a:p>
            <a:r>
              <a:rPr lang="en-US" sz="2800" dirty="0" smtClean="0">
                <a:latin typeface="Arial Narrow" pitchFamily="34" charset="0"/>
              </a:rPr>
              <a:t>Botanical Gardens</a:t>
            </a:r>
          </a:p>
          <a:p>
            <a:r>
              <a:rPr lang="en-US" sz="2800" dirty="0" smtClean="0">
                <a:latin typeface="Arial Narrow" pitchFamily="34" charset="0"/>
              </a:rPr>
              <a:t>Lead Garden projects</a:t>
            </a:r>
          </a:p>
          <a:p>
            <a:r>
              <a:rPr lang="en-US" sz="2800" dirty="0" smtClean="0">
                <a:latin typeface="Arial Narrow" pitchFamily="34" charset="0"/>
              </a:rPr>
              <a:t>Central Zoo Authority</a:t>
            </a:r>
          </a:p>
          <a:p>
            <a:r>
              <a:rPr lang="en-US" sz="2800" dirty="0" smtClean="0">
                <a:latin typeface="Arial Narrow" pitchFamily="34" charset="0"/>
              </a:rPr>
              <a:t>Lab for conservation of Endangered species, tiger, lion, black bug, vulture</a:t>
            </a:r>
          </a:p>
          <a:p>
            <a:r>
              <a:rPr lang="en-US" sz="2800" dirty="0" smtClean="0">
                <a:latin typeface="Arial Narrow" pitchFamily="34" charset="0"/>
              </a:rPr>
              <a:t>Vulture Conservation Breeding </a:t>
            </a:r>
            <a:r>
              <a:rPr lang="en-US" sz="2800" dirty="0" err="1" smtClean="0">
                <a:latin typeface="Arial Narrow" pitchFamily="34" charset="0"/>
              </a:rPr>
              <a:t>Centres</a:t>
            </a:r>
            <a:endParaRPr lang="en-US" sz="2800" dirty="0" smtClean="0">
              <a:latin typeface="Arial Narrow" pitchFamily="34" charset="0"/>
            </a:endParaRPr>
          </a:p>
          <a:p>
            <a:r>
              <a:rPr lang="en-US" sz="2800" dirty="0" smtClean="0">
                <a:latin typeface="Arial Narrow" pitchFamily="34" charset="0"/>
              </a:rPr>
              <a:t>Conservation of traditional farming practices, seed banks</a:t>
            </a:r>
            <a:endParaRPr lang="en-IN" sz="28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6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SOLUTIONS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smtClean="0">
                <a:solidFill>
                  <a:srgbClr val="00B0F0"/>
                </a:solidFill>
              </a:rPr>
              <a:t>   </a:t>
            </a:r>
            <a:r>
              <a:rPr lang="en-IN" dirty="0" smtClean="0">
                <a:solidFill>
                  <a:srgbClr val="00FFFF"/>
                </a:solidFill>
              </a:rPr>
              <a:t>PRESERVE NATURAL CAPITAL: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Restore damaged ecosystems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Halt the loss of priority habitats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Significantly expand protected areas</a:t>
            </a:r>
          </a:p>
          <a:p>
            <a:pPr marL="571500" indent="-571500"/>
            <a:r>
              <a:rPr lang="en-IN" dirty="0" smtClean="0">
                <a:solidFill>
                  <a:srgbClr val="00FFFF"/>
                </a:solidFill>
              </a:rPr>
              <a:t>PRODUCE BETTER: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Reduce inputs and waste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Manage resources sustainably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Scale-up renewable energy production</a:t>
            </a:r>
          </a:p>
          <a:p>
            <a:pPr marL="571500" indent="-571500">
              <a:buFont typeface="+mj-lt"/>
              <a:buAutoNum type="romanUcPeriod"/>
            </a:pPr>
            <a:endParaRPr lang="en-IN" dirty="0" smtClean="0"/>
          </a:p>
          <a:p>
            <a:pPr marL="571500" indent="-57150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SOLUTIONS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 smtClean="0">
                <a:solidFill>
                  <a:srgbClr val="00FFFF"/>
                </a:solidFill>
              </a:rPr>
              <a:t>CONSUME MORE WISELY</a:t>
            </a:r>
            <a:r>
              <a:rPr lang="en-IN" dirty="0" smtClean="0">
                <a:solidFill>
                  <a:srgbClr val="FFFFCC"/>
                </a:solidFill>
              </a:rPr>
              <a:t>: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Through low-Footprint lifestyles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Sustainable energy use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Healthier food consumption patterns</a:t>
            </a:r>
          </a:p>
          <a:p>
            <a:r>
              <a:rPr lang="en-IN" dirty="0" smtClean="0">
                <a:solidFill>
                  <a:srgbClr val="00FFFF"/>
                </a:solidFill>
              </a:rPr>
              <a:t>REDIRECT FINANCIAL FLOWS</a:t>
            </a:r>
            <a:r>
              <a:rPr lang="en-IN" dirty="0" smtClean="0">
                <a:solidFill>
                  <a:srgbClr val="FFFFCC"/>
                </a:solidFill>
              </a:rPr>
              <a:t>: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Value nature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Account for social and environmental costs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Support and reward conservation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Sustainable resource management and innovation</a:t>
            </a:r>
            <a:endParaRPr lang="en-IN" dirty="0">
              <a:solidFill>
                <a:srgbClr val="FFFFCC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SOLUTIONS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FFFF"/>
                </a:solidFill>
              </a:rPr>
              <a:t>EQUITABLE RESOURCE GOVERNANCE: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Share available resources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Make fair and ecologically informed choices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>
                <a:solidFill>
                  <a:srgbClr val="FFFFCC"/>
                </a:solidFill>
              </a:rPr>
              <a:t>Measure success beyond GDP</a:t>
            </a:r>
            <a:endParaRPr lang="en-IN" dirty="0">
              <a:solidFill>
                <a:srgbClr val="FFFFCC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we do?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381000" y="1947862"/>
            <a:ext cx="8305800" cy="491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739775" lvl="1" indent="-3333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•"/>
              <a:tabLst>
                <a:tab pos="1030288" algn="l"/>
              </a:tabLst>
            </a:pPr>
            <a:r>
              <a:rPr lang="en-GB" sz="2800" dirty="0">
                <a:latin typeface="Calibri" pitchFamily="34" charset="0"/>
              </a:rPr>
              <a:t>Acquire and propagate knowledge on Wildlife &amp; Biodiversity</a:t>
            </a:r>
          </a:p>
          <a:p>
            <a:pPr marL="739775" lvl="1" indent="-3333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•"/>
              <a:tabLst>
                <a:tab pos="1030288" algn="l"/>
              </a:tabLst>
            </a:pPr>
            <a:r>
              <a:rPr lang="en-US" sz="2800" dirty="0">
                <a:latin typeface="Calibri" pitchFamily="34" charset="0"/>
              </a:rPr>
              <a:t>Participate in decision making through EIAs</a:t>
            </a:r>
            <a:endParaRPr lang="en-GB" sz="2800" dirty="0">
              <a:latin typeface="Calibri" pitchFamily="34" charset="0"/>
            </a:endParaRPr>
          </a:p>
          <a:p>
            <a:pPr marL="739775" lvl="1" indent="-3333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•"/>
              <a:tabLst>
                <a:tab pos="1030288" algn="l"/>
              </a:tabLst>
            </a:pPr>
            <a:r>
              <a:rPr lang="en-GB" sz="2800" dirty="0">
                <a:latin typeface="Calibri" pitchFamily="34" charset="0"/>
              </a:rPr>
              <a:t>Respond positively to conservation efforts</a:t>
            </a:r>
          </a:p>
          <a:p>
            <a:pPr marL="739775" lvl="1" indent="-3333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•"/>
              <a:tabLst>
                <a:tab pos="1030288" algn="l"/>
              </a:tabLst>
            </a:pPr>
            <a:r>
              <a:rPr lang="en-GB" sz="2800" dirty="0">
                <a:latin typeface="Calibri" pitchFamily="34" charset="0"/>
              </a:rPr>
              <a:t>Join hands with concerned organizations such as </a:t>
            </a:r>
            <a:r>
              <a:rPr lang="en-GB" sz="2800" dirty="0" smtClean="0">
                <a:latin typeface="Calibri" pitchFamily="34" charset="0"/>
              </a:rPr>
              <a:t>BNHS, WWF</a:t>
            </a:r>
            <a:r>
              <a:rPr lang="en-GB" sz="2800" dirty="0">
                <a:latin typeface="Calibri" pitchFamily="34" charset="0"/>
              </a:rPr>
              <a:t>, </a:t>
            </a:r>
            <a:r>
              <a:rPr lang="en-GB" sz="2800" dirty="0" err="1">
                <a:latin typeface="Calibri" pitchFamily="34" charset="0"/>
              </a:rPr>
              <a:t>GreenPeace</a:t>
            </a:r>
            <a:r>
              <a:rPr lang="en-GB" sz="2800" dirty="0">
                <a:latin typeface="Calibri" pitchFamily="34" charset="0"/>
              </a:rPr>
              <a:t> etc., which are working for Nature Conservation</a:t>
            </a:r>
          </a:p>
          <a:p>
            <a:pPr marL="739775" lvl="1" indent="-3333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•"/>
              <a:tabLst>
                <a:tab pos="1030288" algn="l"/>
              </a:tabLst>
            </a:pPr>
            <a:r>
              <a:rPr lang="en-GB" sz="2800" dirty="0">
                <a:latin typeface="Calibri" pitchFamily="34" charset="0"/>
              </a:rPr>
              <a:t>Visit Natural forests and Sanctuaries and feel the Nature</a:t>
            </a:r>
          </a:p>
          <a:p>
            <a:pPr marL="739775" lvl="1" indent="-3333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•"/>
              <a:tabLst>
                <a:tab pos="1030288" algn="l"/>
              </a:tabLst>
            </a:pPr>
            <a:r>
              <a:rPr lang="en-US" sz="2800" dirty="0">
                <a:latin typeface="Calibri" pitchFamily="34" charset="0"/>
              </a:rPr>
              <a:t>Respect everyone's right to live</a:t>
            </a:r>
          </a:p>
          <a:p>
            <a:pPr algn="l" eaLnBrk="1" hangingPunct="1">
              <a:spcBef>
                <a:spcPct val="50000"/>
              </a:spcBef>
              <a:tabLst>
                <a:tab pos="1030288" algn="l"/>
              </a:tabLst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en-US"/>
              <a:t>What can we do?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0" y="914400"/>
            <a:ext cx="9144000" cy="659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089025" lvl="1" indent="-290513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</a:pPr>
            <a:r>
              <a:rPr lang="en-GB" sz="2800" dirty="0">
                <a:solidFill>
                  <a:srgbClr val="FF9900"/>
                </a:solidFill>
                <a:latin typeface="Calibri" pitchFamily="34" charset="0"/>
              </a:rPr>
              <a:t>Be </a:t>
            </a:r>
            <a:r>
              <a:rPr lang="en-GB" sz="2800" dirty="0" smtClean="0">
                <a:solidFill>
                  <a:srgbClr val="FF9900"/>
                </a:solidFill>
                <a:latin typeface="Calibri" pitchFamily="34" charset="0"/>
              </a:rPr>
              <a:t>Vigilant</a:t>
            </a:r>
            <a:endParaRPr lang="en-GB" sz="2800" dirty="0">
              <a:solidFill>
                <a:srgbClr val="FF9900"/>
              </a:solidFill>
              <a:latin typeface="Calibri" pitchFamily="34" charset="0"/>
            </a:endParaRPr>
          </a:p>
          <a:p>
            <a:pPr marL="1203325"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None/>
            </a:pPr>
            <a:r>
              <a:rPr lang="en-GB" sz="2800" dirty="0">
                <a:latin typeface="Arial Narrow" pitchFamily="34" charset="0"/>
              </a:rPr>
              <a:t>Report to Forest authorities and/or Police of any Forest destruction, Tree cutting, Wildlife trade or hunting. Wildlife (Protection) Act, 1972 prohibits any person from hunting of Wild life and buying of Wild life products.</a:t>
            </a:r>
          </a:p>
          <a:p>
            <a:pPr marL="1203325"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None/>
            </a:pPr>
            <a:endParaRPr lang="en-GB" sz="2800" dirty="0">
              <a:latin typeface="Arial Narrow" pitchFamily="34" charset="0"/>
            </a:endParaRPr>
          </a:p>
          <a:p>
            <a:pPr marL="1089025" lvl="1" indent="-290513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</a:pPr>
            <a:r>
              <a:rPr lang="en-GB" sz="2800" dirty="0">
                <a:solidFill>
                  <a:srgbClr val="FF9900"/>
                </a:solidFill>
                <a:latin typeface="Arial Narrow" pitchFamily="34" charset="0"/>
              </a:rPr>
              <a:t>Avoid Wildlife products</a:t>
            </a:r>
          </a:p>
          <a:p>
            <a:pPr marL="1203325" lvl="2" algn="l" eaLnBrk="1" hangingPunct="1">
              <a:lnSpc>
                <a:spcPct val="90000"/>
              </a:lnSpc>
              <a:buClr>
                <a:schemeClr val="accent1"/>
              </a:buClr>
              <a:buSzPct val="60000"/>
              <a:buFont typeface="Wingdings" pitchFamily="2" charset="2"/>
              <a:buNone/>
            </a:pPr>
            <a:r>
              <a:rPr lang="en-GB" sz="2800" dirty="0">
                <a:latin typeface="Arial Narrow" pitchFamily="34" charset="0"/>
              </a:rPr>
              <a:t>Do not buy items made up of Ivory, Fur, leather,  etc,  </a:t>
            </a:r>
          </a:p>
          <a:p>
            <a:pPr marL="1089025" lvl="1" indent="-290513" algn="l" eaLnBrk="1" hangingPunct="1">
              <a:lnSpc>
                <a:spcPct val="90000"/>
              </a:lnSpc>
              <a:buClr>
                <a:schemeClr val="tx1"/>
              </a:buClr>
              <a:buSzPct val="90000"/>
            </a:pPr>
            <a:r>
              <a:rPr lang="en-GB" sz="2800" dirty="0">
                <a:latin typeface="Arial Narrow" pitchFamily="34" charset="0"/>
              </a:rPr>
              <a:t>     Also try to convince other people not to buy   them   either.</a:t>
            </a:r>
          </a:p>
          <a:p>
            <a:pPr marL="1089025" lvl="1" indent="-290513" algn="l" eaLnBrk="1" hangingPunct="1">
              <a:lnSpc>
                <a:spcPct val="90000"/>
              </a:lnSpc>
              <a:buClr>
                <a:schemeClr val="tx1"/>
              </a:buClr>
              <a:buSzPct val="90000"/>
            </a:pPr>
            <a:r>
              <a:rPr lang="en-GB" sz="2800" dirty="0">
                <a:latin typeface="Arial Narrow" pitchFamily="34" charset="0"/>
              </a:rPr>
              <a:t> </a:t>
            </a:r>
            <a:endParaRPr lang="en-GB" sz="2800" dirty="0" smtClean="0">
              <a:latin typeface="Arial Narrow" pitchFamily="34" charset="0"/>
            </a:endParaRPr>
          </a:p>
          <a:p>
            <a:pPr marL="1089025" lvl="1" indent="-290513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</a:pPr>
            <a:r>
              <a:rPr lang="en-GB" sz="2800" dirty="0" smtClean="0">
                <a:latin typeface="Arial Narrow" pitchFamily="34" charset="0"/>
              </a:rPr>
              <a:t>Minimise the use of wooden/paper materials. </a:t>
            </a:r>
          </a:p>
          <a:p>
            <a:pPr marL="1089025" lvl="1" indent="-290513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</a:pPr>
            <a:endParaRPr lang="en-US" sz="2800" dirty="0">
              <a:latin typeface="Arial Narrow" pitchFamily="34" charset="0"/>
            </a:endParaRPr>
          </a:p>
          <a:p>
            <a:pPr marL="1089025" lvl="1" indent="-290513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  <a:buFontTx/>
              <a:buChar char="–"/>
            </a:pPr>
            <a:r>
              <a:rPr lang="en-US" sz="2800" dirty="0">
                <a:latin typeface="Arial Narrow" pitchFamily="34" charset="0"/>
              </a:rPr>
              <a:t>Plant trees/plants</a:t>
            </a:r>
            <a:r>
              <a:rPr lang="en-GB" sz="2800" dirty="0">
                <a:latin typeface="Arial Narrow" pitchFamily="34" charset="0"/>
              </a:rPr>
              <a:t> </a:t>
            </a:r>
            <a:r>
              <a:rPr lang="en-GB" sz="2800" dirty="0" smtClean="0">
                <a:latin typeface="Arial Narrow" pitchFamily="34" charset="0"/>
              </a:rPr>
              <a:t>/protect forests/habitats/join Nature club of you college, city</a:t>
            </a:r>
            <a:endParaRPr lang="en-GB" sz="2800" dirty="0">
              <a:latin typeface="Arial Narrow" pitchFamily="34" charset="0"/>
            </a:endParaRPr>
          </a:p>
          <a:p>
            <a:pPr algn="l" eaLnBrk="1" hangingPunct="1">
              <a:spcBef>
                <a:spcPct val="50000"/>
              </a:spcBef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Maya\Desktop\cover 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722874" cy="61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4952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  <a:ln/>
        </p:spPr>
        <p:txBody>
          <a:bodyPr/>
          <a:lstStyle/>
          <a:p>
            <a:r>
              <a:rPr lang="en-US"/>
              <a:t>Species Diversity</a:t>
            </a:r>
          </a:p>
        </p:txBody>
      </p:sp>
      <p:grpSp>
        <p:nvGrpSpPr>
          <p:cNvPr id="97326" name="Group 1070"/>
          <p:cNvGrpSpPr>
            <a:grpSpLocks/>
          </p:cNvGrpSpPr>
          <p:nvPr/>
        </p:nvGrpSpPr>
        <p:grpSpPr bwMode="auto">
          <a:xfrm>
            <a:off x="381000" y="1123950"/>
            <a:ext cx="8405813" cy="5429250"/>
            <a:chOff x="240" y="708"/>
            <a:chExt cx="5295" cy="3420"/>
          </a:xfrm>
        </p:grpSpPr>
        <p:sp>
          <p:nvSpPr>
            <p:cNvPr id="97298" name="AutoShape 1042" descr="Elephant_Asian"/>
            <p:cNvSpPr>
              <a:spLocks noChangeArrowheads="1"/>
            </p:cNvSpPr>
            <p:nvPr/>
          </p:nvSpPr>
          <p:spPr bwMode="auto">
            <a:xfrm>
              <a:off x="4584" y="708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2"/>
              <a:srcRect/>
              <a:stretch>
                <a:fillRect/>
              </a:stretch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7" name="AutoShape 1041" descr="flamingo"/>
            <p:cNvSpPr>
              <a:spLocks noChangeArrowheads="1"/>
            </p:cNvSpPr>
            <p:nvPr/>
          </p:nvSpPr>
          <p:spPr bwMode="auto">
            <a:xfrm>
              <a:off x="240" y="3288"/>
              <a:ext cx="943" cy="832"/>
            </a:xfrm>
            <a:prstGeom prst="hexagon">
              <a:avLst>
                <a:gd name="adj" fmla="val 28335"/>
                <a:gd name="vf" fmla="val 115470"/>
              </a:avLst>
            </a:prstGeom>
            <a:blipFill dpi="0" rotWithShape="0">
              <a:blip r:embed="rId3"/>
              <a:srcRect/>
              <a:stretch>
                <a:fillRect/>
              </a:stretch>
            </a:blipFill>
            <a:ln w="1270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9" name="AutoShape 1043" descr="Flower"/>
            <p:cNvSpPr>
              <a:spLocks noChangeArrowheads="1"/>
            </p:cNvSpPr>
            <p:nvPr/>
          </p:nvSpPr>
          <p:spPr bwMode="auto">
            <a:xfrm>
              <a:off x="2409" y="2859"/>
              <a:ext cx="943" cy="836"/>
            </a:xfrm>
            <a:prstGeom prst="hexagon">
              <a:avLst>
                <a:gd name="adj" fmla="val 28200"/>
                <a:gd name="vf" fmla="val 115470"/>
              </a:avLst>
            </a:prstGeom>
            <a:blipFill dpi="0" rotWithShape="0">
              <a:blip r:embed="rId4" cstate="print"/>
              <a:srcRect/>
              <a:stretch>
                <a:fillRect/>
              </a:stretch>
            </a:blipFill>
            <a:ln w="12700">
              <a:solidFill>
                <a:srgbClr val="66FF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0" name="AutoShape 1044" descr="Dolphins"/>
            <p:cNvSpPr>
              <a:spLocks noChangeArrowheads="1"/>
            </p:cNvSpPr>
            <p:nvPr/>
          </p:nvSpPr>
          <p:spPr bwMode="auto">
            <a:xfrm>
              <a:off x="4586" y="2433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5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7301" name="AutoShape 1045" descr="Common crow"/>
            <p:cNvSpPr>
              <a:spLocks noChangeArrowheads="1"/>
            </p:cNvSpPr>
            <p:nvPr/>
          </p:nvSpPr>
          <p:spPr bwMode="auto">
            <a:xfrm>
              <a:off x="969" y="1149"/>
              <a:ext cx="944" cy="831"/>
            </a:xfrm>
            <a:prstGeom prst="hexagon">
              <a:avLst>
                <a:gd name="adj" fmla="val 28400"/>
                <a:gd name="vf" fmla="val 115470"/>
              </a:avLst>
            </a:prstGeom>
            <a:blipFill dpi="0" rotWithShape="0">
              <a:blip r:embed="rId6"/>
              <a:srcRect/>
              <a:stretch>
                <a:fillRect/>
              </a:stretch>
            </a:blipFill>
            <a:ln w="19050">
              <a:solidFill>
                <a:srgbClr val="FFCC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2" name="AutoShape 1046" descr="Chamba"/>
            <p:cNvSpPr>
              <a:spLocks noChangeArrowheads="1"/>
            </p:cNvSpPr>
            <p:nvPr/>
          </p:nvSpPr>
          <p:spPr bwMode="auto">
            <a:xfrm>
              <a:off x="1689" y="3291"/>
              <a:ext cx="943" cy="836"/>
            </a:xfrm>
            <a:prstGeom prst="hexagon">
              <a:avLst>
                <a:gd name="adj" fmla="val 28200"/>
                <a:gd name="vf" fmla="val 115470"/>
              </a:avLst>
            </a:prstGeom>
            <a:blipFill dpi="0" rotWithShape="0">
              <a:blip r:embed="rId7"/>
              <a:srcRect/>
              <a:stretch>
                <a:fillRect/>
              </a:stretch>
            </a:blipFill>
            <a:ln w="12700">
              <a:solidFill>
                <a:srgbClr val="66FF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3" name="AutoShape 1047" descr="CRANE"/>
            <p:cNvSpPr>
              <a:spLocks noChangeArrowheads="1"/>
            </p:cNvSpPr>
            <p:nvPr/>
          </p:nvSpPr>
          <p:spPr bwMode="auto">
            <a:xfrm>
              <a:off x="240" y="1584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8"/>
              <a:srcRect/>
              <a:stretch>
                <a:fillRect/>
              </a:stretch>
            </a:blipFill>
            <a:ln w="1270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4" name="AutoShape 1048" descr="fish"/>
            <p:cNvSpPr>
              <a:spLocks noChangeArrowheads="1"/>
            </p:cNvSpPr>
            <p:nvPr/>
          </p:nvSpPr>
          <p:spPr bwMode="auto">
            <a:xfrm>
              <a:off x="3855" y="2859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9"/>
              <a:srcRect/>
              <a:stretch>
                <a:fillRect/>
              </a:stretch>
            </a:blipFill>
            <a:ln w="19050">
              <a:solidFill>
                <a:srgbClr val="99CC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5" name="AutoShape 1049" descr="Flower2"/>
            <p:cNvSpPr>
              <a:spLocks noChangeArrowheads="1"/>
            </p:cNvSpPr>
            <p:nvPr/>
          </p:nvSpPr>
          <p:spPr bwMode="auto">
            <a:xfrm>
              <a:off x="3129" y="3291"/>
              <a:ext cx="943" cy="837"/>
            </a:xfrm>
            <a:prstGeom prst="hexagon">
              <a:avLst>
                <a:gd name="adj" fmla="val 28166"/>
                <a:gd name="vf" fmla="val 115470"/>
              </a:avLst>
            </a:prstGeom>
            <a:blipFill dpi="0" rotWithShape="0">
              <a:blip r:embed="rId10"/>
              <a:srcRect/>
              <a:stretch>
                <a:fillRect/>
              </a:stretch>
            </a:blipFill>
            <a:ln w="12700">
              <a:solidFill>
                <a:srgbClr val="66FF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7" name="AutoShape 1051" descr="TREE palm"/>
            <p:cNvSpPr>
              <a:spLocks noChangeArrowheads="1"/>
            </p:cNvSpPr>
            <p:nvPr/>
          </p:nvSpPr>
          <p:spPr bwMode="auto">
            <a:xfrm>
              <a:off x="1689" y="2427"/>
              <a:ext cx="943" cy="836"/>
            </a:xfrm>
            <a:prstGeom prst="hexagon">
              <a:avLst>
                <a:gd name="adj" fmla="val 28200"/>
                <a:gd name="vf" fmla="val 115470"/>
              </a:avLst>
            </a:prstGeom>
            <a:blipFill dpi="0" rotWithShape="0">
              <a:blip r:embed="rId11"/>
              <a:srcRect/>
              <a:stretch>
                <a:fillRect/>
              </a:stretch>
            </a:blipFill>
            <a:ln w="12700">
              <a:solidFill>
                <a:srgbClr val="66FF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9" name="AutoShape 1053" descr="monkey"/>
            <p:cNvSpPr>
              <a:spLocks noChangeArrowheads="1"/>
            </p:cNvSpPr>
            <p:nvPr/>
          </p:nvSpPr>
          <p:spPr bwMode="auto">
            <a:xfrm>
              <a:off x="4592" y="1569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12"/>
              <a:srcRect/>
              <a:stretch>
                <a:fillRect/>
              </a:stretch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0" name="AutoShape 1054" descr="bird_falcon"/>
            <p:cNvSpPr>
              <a:spLocks noChangeArrowheads="1"/>
            </p:cNvSpPr>
            <p:nvPr/>
          </p:nvSpPr>
          <p:spPr bwMode="auto">
            <a:xfrm>
              <a:off x="240" y="2433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13"/>
              <a:srcRect/>
              <a:stretch>
                <a:fillRect/>
              </a:stretch>
            </a:blipFill>
            <a:ln w="1270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4" name="AutoShape 1058" descr="insect_beetle"/>
            <p:cNvSpPr>
              <a:spLocks noChangeArrowheads="1"/>
            </p:cNvSpPr>
            <p:nvPr/>
          </p:nvSpPr>
          <p:spPr bwMode="auto">
            <a:xfrm>
              <a:off x="1689" y="1575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14"/>
              <a:srcRect/>
              <a:stretch>
                <a:fillRect/>
              </a:stretch>
            </a:blipFill>
            <a:ln w="19050">
              <a:solidFill>
                <a:srgbClr val="FFCC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5" name="AutoShape 1059" descr="Fish002"/>
            <p:cNvSpPr>
              <a:spLocks noChangeArrowheads="1"/>
            </p:cNvSpPr>
            <p:nvPr/>
          </p:nvSpPr>
          <p:spPr bwMode="auto">
            <a:xfrm>
              <a:off x="4584" y="3288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15"/>
              <a:srcRect/>
              <a:stretch>
                <a:fillRect/>
              </a:stretch>
            </a:blipFill>
            <a:ln w="19050">
              <a:solidFill>
                <a:srgbClr val="99CC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6" name="AutoShape 1060" descr="CHICK"/>
            <p:cNvSpPr>
              <a:spLocks noChangeArrowheads="1"/>
            </p:cNvSpPr>
            <p:nvPr/>
          </p:nvSpPr>
          <p:spPr bwMode="auto">
            <a:xfrm>
              <a:off x="969" y="2865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16"/>
              <a:srcRect/>
              <a:stretch>
                <a:fillRect/>
              </a:stretch>
            </a:blipFill>
            <a:ln w="1270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7" name="AutoShape 1061" descr="caterpillar01"/>
            <p:cNvSpPr>
              <a:spLocks noChangeArrowheads="1"/>
            </p:cNvSpPr>
            <p:nvPr/>
          </p:nvSpPr>
          <p:spPr bwMode="auto">
            <a:xfrm>
              <a:off x="2409" y="2001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17"/>
              <a:srcRect/>
              <a:stretch>
                <a:fillRect/>
              </a:stretch>
            </a:blipFill>
            <a:ln w="19050">
              <a:solidFill>
                <a:srgbClr val="FFCC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8" name="AutoShape 1062" descr="Insect-GH"/>
            <p:cNvSpPr>
              <a:spLocks noChangeArrowheads="1"/>
            </p:cNvSpPr>
            <p:nvPr/>
          </p:nvSpPr>
          <p:spPr bwMode="auto">
            <a:xfrm>
              <a:off x="1689" y="726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18"/>
              <a:srcRect/>
              <a:stretch>
                <a:fillRect/>
              </a:stretch>
            </a:blipFill>
            <a:ln w="19050">
              <a:solidFill>
                <a:srgbClr val="FFCC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9" name="AutoShape 1063" descr="LION"/>
            <p:cNvSpPr>
              <a:spLocks noChangeArrowheads="1"/>
            </p:cNvSpPr>
            <p:nvPr/>
          </p:nvSpPr>
          <p:spPr bwMode="auto">
            <a:xfrm>
              <a:off x="3855" y="1143"/>
              <a:ext cx="943" cy="832"/>
            </a:xfrm>
            <a:prstGeom prst="hexagon">
              <a:avLst>
                <a:gd name="adj" fmla="val 28335"/>
                <a:gd name="vf" fmla="val 115470"/>
              </a:avLst>
            </a:prstGeom>
            <a:blipFill dpi="0" rotWithShape="0">
              <a:blip r:embed="rId19"/>
              <a:srcRect/>
              <a:stretch>
                <a:fillRect/>
              </a:stretch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0" name="AutoShape 1064" descr="insect_termite"/>
            <p:cNvSpPr>
              <a:spLocks noChangeArrowheads="1"/>
            </p:cNvSpPr>
            <p:nvPr/>
          </p:nvSpPr>
          <p:spPr bwMode="auto">
            <a:xfrm>
              <a:off x="2409" y="1149"/>
              <a:ext cx="943" cy="832"/>
            </a:xfrm>
            <a:prstGeom prst="hexagon">
              <a:avLst>
                <a:gd name="adj" fmla="val 28335"/>
                <a:gd name="vf" fmla="val 115470"/>
              </a:avLst>
            </a:prstGeom>
            <a:blipFill dpi="0" rotWithShape="0">
              <a:blip r:embed="rId20"/>
              <a:srcRect/>
              <a:stretch>
                <a:fillRect/>
              </a:stretch>
            </a:blipFill>
            <a:ln w="19050">
              <a:solidFill>
                <a:srgbClr val="FFCC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2" name="AutoShape 1066" descr="tigress"/>
            <p:cNvSpPr>
              <a:spLocks noChangeArrowheads="1"/>
            </p:cNvSpPr>
            <p:nvPr/>
          </p:nvSpPr>
          <p:spPr bwMode="auto">
            <a:xfrm>
              <a:off x="3129" y="1569"/>
              <a:ext cx="943" cy="831"/>
            </a:xfrm>
            <a:prstGeom prst="hexagon">
              <a:avLst>
                <a:gd name="adj" fmla="val 28369"/>
                <a:gd name="vf" fmla="val 115470"/>
              </a:avLst>
            </a:prstGeom>
            <a:blipFill dpi="0" rotWithShape="0">
              <a:blip r:embed="rId21"/>
              <a:srcRect/>
              <a:stretch>
                <a:fillRect/>
              </a:stretch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AutoShape 11" descr="people_Ruchi"/>
          <p:cNvSpPr>
            <a:spLocks noChangeArrowheads="1"/>
          </p:cNvSpPr>
          <p:nvPr/>
        </p:nvSpPr>
        <p:spPr bwMode="auto">
          <a:xfrm>
            <a:off x="6169026" y="3188948"/>
            <a:ext cx="1447800" cy="1524000"/>
          </a:xfrm>
          <a:prstGeom prst="octagon">
            <a:avLst>
              <a:gd name="adj" fmla="val 29287"/>
            </a:avLst>
          </a:prstGeom>
          <a:blipFill dpi="0" rotWithShape="0">
            <a:blip r:embed="rId22"/>
            <a:srcRect/>
            <a:stretch>
              <a:fillRect/>
            </a:stretch>
          </a:blip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7" y="6878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9900"/>
                </a:solidFill>
              </a:rPr>
              <a:t>Rich bio-diversity in the Campus</a:t>
            </a:r>
            <a:endParaRPr lang="en-IN" sz="3600" dirty="0">
              <a:solidFill>
                <a:srgbClr val="FF99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68056"/>
            <a:ext cx="4191000" cy="281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Faunal bio-diversity </a:t>
            </a:r>
          </a:p>
          <a:p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114 species of Birds</a:t>
            </a:r>
          </a:p>
          <a:p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91 species of butterflies</a:t>
            </a:r>
          </a:p>
          <a:p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21 species of mammals</a:t>
            </a:r>
          </a:p>
          <a:p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17 species of reptiles</a:t>
            </a:r>
            <a:endParaRPr lang="en-IN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 descr="C:\Users\Environment\Desktop\IMG_7315 copy.jpg"/>
          <p:cNvPicPr/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658893">
            <a:off x="3244964" y="4315372"/>
            <a:ext cx="2408406" cy="2232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 descr="C:\Users\Maya\Desktop\Elephant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91560">
            <a:off x="451083" y="4047944"/>
            <a:ext cx="2681963" cy="2468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4" cstate="print"/>
          <a:srcRect l="17116" r="15840"/>
          <a:stretch>
            <a:fillRect/>
          </a:stretch>
        </p:blipFill>
        <p:spPr bwMode="auto">
          <a:xfrm rot="388364">
            <a:off x="6820823" y="1285782"/>
            <a:ext cx="1773952" cy="34382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C:\Users\Environment\Desktop\Selected Birds-new\Black-shouldered Kite (2).JPG"/>
          <p:cNvPicPr/>
          <p:nvPr/>
        </p:nvPicPr>
        <p:blipFill>
          <a:blip r:embed="rId5" cstate="print"/>
          <a:srcRect l="15893" t="9426" r="8158" b="11066"/>
          <a:stretch>
            <a:fillRect/>
          </a:stretch>
        </p:blipFill>
        <p:spPr bwMode="auto">
          <a:xfrm rot="21067370">
            <a:off x="5945337" y="4359713"/>
            <a:ext cx="2703256" cy="214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C:\Users\Maya\Desktop\AMRITA NATURE CLUB\leopar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035086">
            <a:off x="4588421" y="2184689"/>
            <a:ext cx="2087563" cy="18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92659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74638"/>
            <a:ext cx="8075240" cy="778098"/>
          </a:xfrm>
        </p:spPr>
        <p:txBody>
          <a:bodyPr>
            <a:normAutofit fontScale="90000"/>
          </a:bodyPr>
          <a:lstStyle/>
          <a:p>
            <a:r>
              <a:rPr lang="en-US" sz="3600" i="1" dirty="0" smtClean="0">
                <a:latin typeface="+mn-lt"/>
              </a:rPr>
              <a:t>Amrita </a:t>
            </a:r>
            <a:r>
              <a:rPr lang="en-US" sz="3600" i="1" dirty="0" err="1" smtClean="0">
                <a:latin typeface="+mn-lt"/>
              </a:rPr>
              <a:t>Prakriti</a:t>
            </a:r>
            <a:r>
              <a:rPr lang="en-US" sz="3600" i="1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Samrakshan</a:t>
            </a:r>
            <a:r>
              <a:rPr lang="en-US" sz="3600" i="1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Samiti</a:t>
            </a:r>
            <a:r>
              <a:rPr lang="en-US" sz="3600" i="1" dirty="0" smtClean="0">
                <a:latin typeface="+mn-lt"/>
              </a:rPr>
              <a:t>-Activities</a:t>
            </a:r>
            <a:endParaRPr lang="en-IN" sz="3600" i="1" dirty="0">
              <a:latin typeface="+mn-lt"/>
            </a:endParaRPr>
          </a:p>
        </p:txBody>
      </p:sp>
      <p:pic>
        <p:nvPicPr>
          <p:cNvPr id="1026" name="Picture 2" descr="C:\Users\Maya\Desktop\AMRITA NATURE CLUB\walayar-proch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1048"/>
            <a:ext cx="3137585" cy="23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ya\Desktop\AMRITA NATURE CLUB\plant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07042"/>
            <a:ext cx="23653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ya\Desktop\AMRITA NATURE CLUB\Maya-prog-c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28750"/>
            <a:ext cx="4994523" cy="23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aya\Desktop\AMRITA NATURE CLUB\bird watching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5339" y="4221088"/>
            <a:ext cx="2933533" cy="19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aya\Desktop\AMRITA NATURE CLUB\Golden Oriole (3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55447" y="4293096"/>
            <a:ext cx="1449207" cy="211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3941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643192" cy="634082"/>
          </a:xfrm>
        </p:spPr>
        <p:txBody>
          <a:bodyPr/>
          <a:lstStyle/>
          <a:p>
            <a:r>
              <a:rPr lang="en-US" sz="3200" i="1" dirty="0">
                <a:solidFill>
                  <a:prstClr val="black"/>
                </a:solidFill>
              </a:rPr>
              <a:t>Amrita </a:t>
            </a:r>
            <a:r>
              <a:rPr lang="en-US" sz="3200" i="1" dirty="0" err="1">
                <a:solidFill>
                  <a:prstClr val="black"/>
                </a:solidFill>
              </a:rPr>
              <a:t>Prakriti</a:t>
            </a:r>
            <a:r>
              <a:rPr lang="en-US" sz="3200" i="1" dirty="0">
                <a:solidFill>
                  <a:prstClr val="black"/>
                </a:solidFill>
              </a:rPr>
              <a:t> </a:t>
            </a:r>
            <a:r>
              <a:rPr lang="en-US" sz="3200" i="1" dirty="0" err="1">
                <a:solidFill>
                  <a:prstClr val="black"/>
                </a:solidFill>
              </a:rPr>
              <a:t>Samrakshan</a:t>
            </a:r>
            <a:r>
              <a:rPr lang="en-US" sz="3200" i="1" dirty="0">
                <a:solidFill>
                  <a:prstClr val="black"/>
                </a:solidFill>
              </a:rPr>
              <a:t> </a:t>
            </a:r>
            <a:r>
              <a:rPr lang="en-US" sz="3200" i="1" dirty="0" err="1">
                <a:solidFill>
                  <a:prstClr val="black"/>
                </a:solidFill>
              </a:rPr>
              <a:t>Samiti</a:t>
            </a:r>
            <a:r>
              <a:rPr lang="en-US" sz="3200" i="1" dirty="0">
                <a:solidFill>
                  <a:prstClr val="black"/>
                </a:solidFill>
              </a:rPr>
              <a:t>-Activities</a:t>
            </a:r>
            <a:endParaRPr lang="en-IN" dirty="0"/>
          </a:p>
        </p:txBody>
      </p:sp>
      <p:pic>
        <p:nvPicPr>
          <p:cNvPr id="2051" name="Picture 3" descr="C:\Users\Maya\Desktop\AMRITA NATURE CLUB\pater-exh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3288365" cy="246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aya\Desktop\AMRITA NATURE CLUB\interaction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5671" y="4622908"/>
            <a:ext cx="2360779" cy="17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aya\Desktop\AMRITA NATURE CLUB\Parambikulam-camer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94754" y="4005064"/>
            <a:ext cx="2627113" cy="197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ya\Desktop\AMRITA NATURE CLUB\poster2.JPG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484" y="908368"/>
            <a:ext cx="3306211" cy="247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ya\Desktop\AMRITA NATURE CLUB\first prize-bi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1" y="2780928"/>
            <a:ext cx="2172559" cy="181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:\Nature club activity-pictures -print\Wildlife photo-exhibition\photo-exhi-crow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5972" y="3688722"/>
            <a:ext cx="3259699" cy="24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313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334962"/>
          </a:xfrm>
        </p:spPr>
        <p:txBody>
          <a:bodyPr>
            <a:noAutofit/>
          </a:bodyPr>
          <a:lstStyle/>
          <a:p>
            <a:r>
              <a:rPr lang="en-IN" sz="2400" dirty="0" smtClean="0"/>
              <a:t>World Car free Day 28 Sept 2014</a:t>
            </a:r>
            <a:endParaRPr lang="en-IN" sz="2400" dirty="0"/>
          </a:p>
        </p:txBody>
      </p:sp>
      <p:pic>
        <p:nvPicPr>
          <p:cNvPr id="121864" name="Picture 8" descr="H:\Nature club activity-pictures -print\Rally\DSC04331 (FILEminimizer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3810000" cy="2857500"/>
          </a:xfrm>
          <a:prstGeom prst="rect">
            <a:avLst/>
          </a:prstGeom>
          <a:noFill/>
        </p:spPr>
      </p:pic>
      <p:pic>
        <p:nvPicPr>
          <p:cNvPr id="121866" name="Picture 10" descr="C:\Users\Maya\Desktop\with placard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533400"/>
            <a:ext cx="5012501" cy="3757613"/>
          </a:xfrm>
          <a:prstGeom prst="rect">
            <a:avLst/>
          </a:prstGeom>
          <a:noFill/>
        </p:spPr>
      </p:pic>
      <p:pic>
        <p:nvPicPr>
          <p:cNvPr id="121868" name="Picture 12" descr="H:\Nature club activity-pictures -print\Rally\DSC04430 (FILEminimizer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810000"/>
            <a:ext cx="4543245" cy="3048000"/>
          </a:xfrm>
          <a:prstGeom prst="rect">
            <a:avLst/>
          </a:prstGeom>
          <a:noFill/>
        </p:spPr>
      </p:pic>
      <p:pic>
        <p:nvPicPr>
          <p:cNvPr id="121865" name="Picture 9" descr="C:\Users\Maya\Desktop\cycle rally.JPG"/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0" y="3452555"/>
            <a:ext cx="4542723" cy="34054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sz="2800" dirty="0" smtClean="0"/>
          </a:p>
        </p:txBody>
      </p:sp>
      <p:pic>
        <p:nvPicPr>
          <p:cNvPr id="4" name="Picture 3" descr="C:\Documents and Settings\srini\Desktop\Addl. photos\Campus-arial view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505200" y="22860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None/>
            </a:pPr>
            <a:r>
              <a:rPr lang="en-IN" sz="2000" dirty="0" smtClean="0">
                <a:latin typeface="+mn-lt"/>
              </a:rPr>
              <a:t>Dr Maya </a:t>
            </a:r>
            <a:r>
              <a:rPr lang="en-IN" sz="2000" dirty="0" err="1" smtClean="0">
                <a:latin typeface="+mn-lt"/>
              </a:rPr>
              <a:t>Mahajan</a:t>
            </a:r>
            <a:endParaRPr lang="en-IN" sz="2000" dirty="0" smtClean="0">
              <a:latin typeface="+mn-lt"/>
            </a:endParaRPr>
          </a:p>
          <a:p>
            <a:pPr algn="l">
              <a:buNone/>
            </a:pPr>
            <a:r>
              <a:rPr lang="en-IN" sz="2000" dirty="0" smtClean="0">
                <a:latin typeface="+mn-lt"/>
              </a:rPr>
              <a:t>Associate Professor</a:t>
            </a:r>
          </a:p>
          <a:p>
            <a:pPr algn="l">
              <a:buNone/>
            </a:pPr>
            <a:r>
              <a:rPr lang="en-IN" sz="2000" dirty="0" smtClean="0">
                <a:latin typeface="+mn-lt"/>
              </a:rPr>
              <a:t>Centre for Sustainable Future</a:t>
            </a:r>
          </a:p>
          <a:p>
            <a:pPr algn="l">
              <a:buNone/>
            </a:pPr>
            <a:r>
              <a:rPr lang="en-IN" sz="2000" dirty="0" smtClean="0">
                <a:latin typeface="+mn-lt"/>
              </a:rPr>
              <a:t>Amrita University</a:t>
            </a:r>
          </a:p>
          <a:p>
            <a:pPr algn="l">
              <a:buNone/>
            </a:pPr>
            <a:r>
              <a:rPr lang="en-IN" sz="2000" dirty="0" smtClean="0">
                <a:latin typeface="+mn-lt"/>
              </a:rPr>
              <a:t>Coimbatore 641112</a:t>
            </a:r>
          </a:p>
          <a:p>
            <a:pPr algn="l">
              <a:buNone/>
            </a:pPr>
            <a:r>
              <a:rPr lang="en-IN" sz="2000" dirty="0" smtClean="0">
                <a:latin typeface="+mn-lt"/>
              </a:rPr>
              <a:t>Cell 09489518865</a:t>
            </a:r>
          </a:p>
          <a:p>
            <a:pPr algn="l">
              <a:buNone/>
            </a:pPr>
            <a:r>
              <a:rPr lang="en-IN" sz="2000" dirty="0" smtClean="0">
                <a:latin typeface="+mn-lt"/>
                <a:hlinkClick r:id="rId3"/>
              </a:rPr>
              <a:t> Email: maya.arun@gmail.com</a:t>
            </a:r>
            <a:r>
              <a:rPr lang="en-IN" dirty="0" smtClean="0">
                <a:latin typeface="+mn-lt"/>
              </a:rPr>
              <a:t>	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172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+mn-lt"/>
              </a:rPr>
              <a:t>SAVE NATURE FOR SUSTAINABLE FUTURE</a:t>
            </a:r>
            <a:endParaRPr lang="en-IN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3810000"/>
            <a:ext cx="7543800" cy="2514600"/>
          </a:xfrm>
        </p:spPr>
        <p:txBody>
          <a:bodyPr>
            <a:normAutofit fontScale="70000" lnSpcReduction="20000"/>
          </a:bodyPr>
          <a:lstStyle/>
          <a:p>
            <a:r>
              <a:rPr lang="en-IN" i="1" dirty="0" smtClean="0">
                <a:latin typeface="Times New Roman" pitchFamily="18" charset="0"/>
                <a:cs typeface="Times New Roman" pitchFamily="18" charset="0"/>
              </a:rPr>
              <a:t>By protecting and preserving wild and domestic animals, trees, and plants we are protecting and preserving nature. Trees, animals, birds, plants, forests, mountains, lakes and rivers- everything that exits in nature-are in desperate need of our kindness, compassionate care and protection.</a:t>
            </a:r>
          </a:p>
          <a:p>
            <a:endParaRPr lang="en-IN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i="1" dirty="0" smtClean="0">
                <a:latin typeface="Times New Roman" pitchFamily="18" charset="0"/>
                <a:cs typeface="Times New Roman" pitchFamily="18" charset="0"/>
              </a:rPr>
              <a:t>There is an inseparable bond between man and nature. For man, there cannot be an existence removed from nature. </a:t>
            </a:r>
            <a:endParaRPr lang="en-IN" b="1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4" name="Picture 3" descr="C:\Documents and Settings\anandrnair\My Documents\Green Campuses\Images\amma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609600"/>
            <a:ext cx="5257800" cy="2284730"/>
          </a:xfrm>
          <a:prstGeom prst="roundRect">
            <a:avLst>
              <a:gd name="adj" fmla="val 12538"/>
            </a:avLst>
          </a:prstGeom>
          <a:noFill/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1000" y="3200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3300"/>
                </a:solidFill>
                <a:effectLst/>
                <a:latin typeface="Lucida Calligraphy" pitchFamily="66" charset="0"/>
                <a:ea typeface="Times New Roman" pitchFamily="18" charset="0"/>
                <a:cs typeface="Times New Roman" pitchFamily="18" charset="0"/>
              </a:rPr>
              <a:t>Amma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3300"/>
                </a:solidFill>
                <a:effectLst/>
                <a:latin typeface="Lucida Calligraphy" pitchFamily="66" charset="0"/>
                <a:ea typeface="Times New Roman" pitchFamily="18" charset="0"/>
                <a:cs typeface="Times New Roman" pitchFamily="18" charset="0"/>
              </a:rPr>
              <a:t> says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3300"/>
                </a:solidFill>
                <a:effectLst/>
                <a:latin typeface="Cambria"/>
                <a:ea typeface="Times New Roman" pitchFamily="18" charset="0"/>
                <a:cs typeface="Times New Roman" pitchFamily="18" charset="0"/>
              </a:rPr>
              <a:t>………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3300"/>
                </a:solidFill>
                <a:effectLst/>
                <a:latin typeface="Lucida Calligraphy" pitchFamily="66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r>
              <a:rPr lang="en-US"/>
              <a:t>Genetic Diversity</a:t>
            </a:r>
          </a:p>
        </p:txBody>
      </p:sp>
      <p:grpSp>
        <p:nvGrpSpPr>
          <p:cNvPr id="98323" name="Group 19"/>
          <p:cNvGrpSpPr>
            <a:grpSpLocks/>
          </p:cNvGrpSpPr>
          <p:nvPr/>
        </p:nvGrpSpPr>
        <p:grpSpPr bwMode="auto">
          <a:xfrm>
            <a:off x="314325" y="1238250"/>
            <a:ext cx="8620125" cy="5410200"/>
            <a:chOff x="198" y="780"/>
            <a:chExt cx="5430" cy="3408"/>
          </a:xfrm>
        </p:grpSpPr>
        <p:sp>
          <p:nvSpPr>
            <p:cNvPr id="98307" name="AutoShape 3" descr="people_bolivia"/>
            <p:cNvSpPr>
              <a:spLocks noChangeArrowheads="1"/>
            </p:cNvSpPr>
            <p:nvPr/>
          </p:nvSpPr>
          <p:spPr bwMode="auto">
            <a:xfrm>
              <a:off x="1800" y="2484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98308" name="AutoShape 4" descr="people_brazil"/>
            <p:cNvSpPr>
              <a:spLocks noChangeArrowheads="1"/>
            </p:cNvSpPr>
            <p:nvPr/>
          </p:nvSpPr>
          <p:spPr bwMode="auto">
            <a:xfrm>
              <a:off x="4716" y="1776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3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09" name="AutoShape 5" descr="people_english"/>
            <p:cNvSpPr>
              <a:spLocks noChangeArrowheads="1"/>
            </p:cNvSpPr>
            <p:nvPr/>
          </p:nvSpPr>
          <p:spPr bwMode="auto">
            <a:xfrm>
              <a:off x="1128" y="3204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0" name="AutoShape 6" descr="people_burma"/>
            <p:cNvSpPr>
              <a:spLocks noChangeArrowheads="1"/>
            </p:cNvSpPr>
            <p:nvPr/>
          </p:nvSpPr>
          <p:spPr bwMode="auto">
            <a:xfrm>
              <a:off x="2736" y="2508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5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1" name="AutoShape 7" descr="people_Ghana"/>
            <p:cNvSpPr>
              <a:spLocks noChangeArrowheads="1"/>
            </p:cNvSpPr>
            <p:nvPr/>
          </p:nvSpPr>
          <p:spPr bwMode="auto">
            <a:xfrm>
              <a:off x="198" y="3204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6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2" name="AutoShape 8" descr="people_indonesia"/>
            <p:cNvSpPr>
              <a:spLocks noChangeArrowheads="1"/>
            </p:cNvSpPr>
            <p:nvPr/>
          </p:nvSpPr>
          <p:spPr bwMode="auto">
            <a:xfrm>
              <a:off x="1128" y="780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7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3" name="AutoShape 9" descr="people_japan"/>
            <p:cNvSpPr>
              <a:spLocks noChangeArrowheads="1"/>
            </p:cNvSpPr>
            <p:nvPr/>
          </p:nvSpPr>
          <p:spPr bwMode="auto">
            <a:xfrm>
              <a:off x="1800" y="1500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8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5" name="AutoShape 11" descr="people_Ruchi"/>
            <p:cNvSpPr>
              <a:spLocks noChangeArrowheads="1"/>
            </p:cNvSpPr>
            <p:nvPr/>
          </p:nvSpPr>
          <p:spPr bwMode="auto">
            <a:xfrm>
              <a:off x="3408" y="3228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9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6" name="AutoShape 12" descr="people_Anirudhan"/>
            <p:cNvSpPr>
              <a:spLocks noChangeArrowheads="1"/>
            </p:cNvSpPr>
            <p:nvPr/>
          </p:nvSpPr>
          <p:spPr bwMode="auto">
            <a:xfrm>
              <a:off x="4056" y="2496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10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7" name="AutoShape 13" descr="Lalith"/>
            <p:cNvSpPr>
              <a:spLocks noChangeArrowheads="1"/>
            </p:cNvSpPr>
            <p:nvPr/>
          </p:nvSpPr>
          <p:spPr bwMode="auto">
            <a:xfrm>
              <a:off x="4056" y="1044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11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9" name="AutoShape 15" descr="people1"/>
            <p:cNvSpPr>
              <a:spLocks noChangeArrowheads="1"/>
            </p:cNvSpPr>
            <p:nvPr/>
          </p:nvSpPr>
          <p:spPr bwMode="auto">
            <a:xfrm>
              <a:off x="456" y="1512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1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22" name="AutoShape 18" descr="People_Aiswarya"/>
            <p:cNvSpPr>
              <a:spLocks noChangeArrowheads="1"/>
            </p:cNvSpPr>
            <p:nvPr/>
          </p:nvSpPr>
          <p:spPr bwMode="auto">
            <a:xfrm>
              <a:off x="4716" y="3216"/>
              <a:ext cx="912" cy="960"/>
            </a:xfrm>
            <a:prstGeom prst="octagon">
              <a:avLst>
                <a:gd name="adj" fmla="val 29287"/>
              </a:avLst>
            </a:prstGeom>
            <a:blipFill dpi="0" rotWithShape="0">
              <a:blip r:embed="rId13"/>
              <a:srcRect/>
              <a:stretch>
                <a:fillRect/>
              </a:stretch>
            </a:blipFill>
            <a:ln w="2857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304800"/>
            <a:ext cx="6096000" cy="228600"/>
          </a:xfrm>
        </p:spPr>
        <p:txBody>
          <a:bodyPr/>
          <a:lstStyle/>
          <a:p>
            <a:r>
              <a:rPr lang="en-US" dirty="0" smtClean="0"/>
              <a:t>Ecosystem Diversity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685801"/>
            <a:ext cx="8001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0" indent="-190500" algn="l" eaLnBrk="1" hangingPunct="1">
              <a:spcBef>
                <a:spcPct val="50000"/>
              </a:spcBef>
            </a:pPr>
            <a:r>
              <a:rPr lang="en-US" dirty="0" smtClean="0">
                <a:solidFill>
                  <a:srgbClr val="FF99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Terrestrial Ecosystem</a:t>
            </a:r>
          </a:p>
          <a:p>
            <a:pPr marL="381000" indent="-190500" algn="l" eaLnBrk="1" hangingPunct="1">
              <a:spcBef>
                <a:spcPct val="50000"/>
              </a:spcBef>
              <a:buFontTx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Evergreen forest, Shola</a:t>
            </a:r>
          </a:p>
          <a:p>
            <a:pPr marL="381000" indent="-190500" algn="l" eaLnBrk="1" hangingPunct="1">
              <a:spcBef>
                <a:spcPct val="50000"/>
              </a:spcBef>
              <a:buFontTx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Grass land</a:t>
            </a:r>
          </a:p>
          <a:p>
            <a:pPr marL="381000" indent="-190500" algn="l" eaLnBrk="1" hangingPunct="1">
              <a:spcBef>
                <a:spcPct val="50000"/>
              </a:spcBef>
              <a:buFontTx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Dry/Moist deciduous forest</a:t>
            </a:r>
          </a:p>
          <a:p>
            <a:pPr marL="381000" indent="-190500" algn="l" eaLnBrk="1" hangingPunct="1">
              <a:spcBef>
                <a:spcPct val="50000"/>
              </a:spcBef>
              <a:buFontTx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Alpine forest</a:t>
            </a:r>
          </a:p>
          <a:p>
            <a:pPr marL="381000" indent="-190500" algn="l" eaLnBrk="1" hangingPunct="1">
              <a:spcBef>
                <a:spcPct val="50000"/>
              </a:spcBef>
            </a:pPr>
            <a:r>
              <a:rPr lang="en-US" dirty="0" smtClean="0">
                <a:solidFill>
                  <a:srgbClr val="FF99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Aquatic Ecosystem</a:t>
            </a:r>
          </a:p>
          <a:p>
            <a:pPr marL="381000" indent="-190500" algn="l" eaLnBrk="1" hangingPunct="1">
              <a:spcBef>
                <a:spcPct val="50000"/>
              </a:spcBef>
              <a:buFontTx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River</a:t>
            </a:r>
          </a:p>
          <a:p>
            <a:pPr marL="381000" indent="-190500" algn="l" eaLnBrk="1" hangingPunct="1">
              <a:spcBef>
                <a:spcPct val="50000"/>
              </a:spcBef>
              <a:buFontTx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Lake, Pond</a:t>
            </a:r>
          </a:p>
          <a:p>
            <a:pPr marL="381000" indent="-190500" algn="l" eaLnBrk="1" hangingPunct="1">
              <a:spcBef>
                <a:spcPct val="50000"/>
              </a:spcBef>
            </a:pPr>
            <a:r>
              <a:rPr lang="en-US" dirty="0" smtClean="0">
                <a:solidFill>
                  <a:srgbClr val="FF99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Marine/Coastal Ecosystem</a:t>
            </a:r>
          </a:p>
          <a:p>
            <a:pPr marL="381000" indent="-190500" algn="l" eaLnBrk="1" hangingPunct="1">
              <a:spcBef>
                <a:spcPct val="50000"/>
              </a:spcBef>
              <a:buFontTx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Mangrove Ecosystem, Coral Reef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Domesticated Diversity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52600"/>
            <a:ext cx="8077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Different crop varieties and livestock breeds</a:t>
            </a:r>
          </a:p>
          <a:p>
            <a:pPr algn="l">
              <a:buFont typeface="Arial" pitchFamily="34" charset="0"/>
              <a:buChar char="•"/>
            </a:pP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50,000 Varieties or Rice in India.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Navadanya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has identified over 150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sps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of rice in Western Ghats</a:t>
            </a:r>
          </a:p>
          <a:p>
            <a:pPr algn="l">
              <a:buFont typeface="Arial" pitchFamily="34" charset="0"/>
              <a:buChar char="•"/>
            </a:pP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Warali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tribes in Maharashtra grow different varieties of rice for different climatic conditions</a:t>
            </a:r>
          </a:p>
          <a:p>
            <a:pPr algn="l">
              <a:buFont typeface="Arial" pitchFamily="34" charset="0"/>
              <a:buChar char="•"/>
            </a:pP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India’s eight breeds of buffaloes represents the entire range of genetic diversity of the world</a:t>
            </a:r>
          </a:p>
          <a:p>
            <a:pPr algn="l">
              <a:buFont typeface="Arial" pitchFamily="34" charset="0"/>
              <a:buChar char="•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aring">
  <a:themeElements>
    <a:clrScheme name="">
      <a:dk1>
        <a:srgbClr val="000000"/>
      </a:dk1>
      <a:lt1>
        <a:srgbClr val="FFFFFF"/>
      </a:lt1>
      <a:dk2>
        <a:srgbClr val="006600"/>
      </a:dk2>
      <a:lt2>
        <a:srgbClr val="FFCC66"/>
      </a:lt2>
      <a:accent1>
        <a:srgbClr val="00FFFF"/>
      </a:accent1>
      <a:accent2>
        <a:srgbClr val="339966"/>
      </a:accent2>
      <a:accent3>
        <a:srgbClr val="AAB8AA"/>
      </a:accent3>
      <a:accent4>
        <a:srgbClr val="DADADA"/>
      </a:accent4>
      <a:accent5>
        <a:srgbClr val="AAFFFF"/>
      </a:accent5>
      <a:accent6>
        <a:srgbClr val="2D8A5C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2857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2857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Designs\Soaring.pot</Template>
  <TotalTime>3474</TotalTime>
  <Words>2443</Words>
  <Application>Microsoft Office PowerPoint</Application>
  <PresentationFormat>On-screen Show (4:3)</PresentationFormat>
  <Paragraphs>424</Paragraphs>
  <Slides>65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Soaring</vt:lpstr>
      <vt:lpstr>Office Theme</vt:lpstr>
      <vt:lpstr>1_Office Theme</vt:lpstr>
      <vt:lpstr>2_Office Theme</vt:lpstr>
      <vt:lpstr>  </vt:lpstr>
      <vt:lpstr>Environment and Ecology</vt:lpstr>
      <vt:lpstr>Ecosystem</vt:lpstr>
      <vt:lpstr>What is Biodiversity?</vt:lpstr>
      <vt:lpstr>Slide 5</vt:lpstr>
      <vt:lpstr>Species Diversity</vt:lpstr>
      <vt:lpstr>Genetic Diversity</vt:lpstr>
      <vt:lpstr>Ecosystem Diversity</vt:lpstr>
      <vt:lpstr>Domesticated Diversity</vt:lpstr>
      <vt:lpstr>Slide 10</vt:lpstr>
      <vt:lpstr>Slide 11</vt:lpstr>
      <vt:lpstr>Biodiversity Global</vt:lpstr>
      <vt:lpstr>India –one of the richest country in the world. Why? </vt:lpstr>
      <vt:lpstr>Centre of Plant Biodiversity</vt:lpstr>
      <vt:lpstr>India – biodiversity</vt:lpstr>
      <vt:lpstr>Endemic species in India</vt:lpstr>
      <vt:lpstr>Endemism in India</vt:lpstr>
      <vt:lpstr>Medicinal Plants</vt:lpstr>
      <vt:lpstr>Slide 19</vt:lpstr>
      <vt:lpstr>Western Ghats</vt:lpstr>
      <vt:lpstr>High Endemism in Western Ghats</vt:lpstr>
      <vt:lpstr> Western Ghat Conservation plan by Govt appointed committees  </vt:lpstr>
      <vt:lpstr>Nilgiri Thar- State animal of TN- Endangered</vt:lpstr>
      <vt:lpstr>Slide 24</vt:lpstr>
      <vt:lpstr>Nilgiri Biosphere Reserve</vt:lpstr>
      <vt:lpstr>Why to Conserve ?</vt:lpstr>
      <vt:lpstr>Why to Conserve?</vt:lpstr>
      <vt:lpstr>Ethical Value</vt:lpstr>
      <vt:lpstr>Aesthetic Value:.  </vt:lpstr>
      <vt:lpstr>Every single day ….</vt:lpstr>
      <vt:lpstr>Living Planet Index 2014</vt:lpstr>
      <vt:lpstr>Living planet report 2014-WWF</vt:lpstr>
      <vt:lpstr>Slide 33</vt:lpstr>
      <vt:lpstr>THE LIVING PLANET INDEX 2014</vt:lpstr>
      <vt:lpstr>Shrinking ranges</vt:lpstr>
      <vt:lpstr>Loss of Biodiversity in India</vt:lpstr>
      <vt:lpstr>Endangered Indian Wildlife</vt:lpstr>
      <vt:lpstr>Biodiversity loss </vt:lpstr>
      <vt:lpstr>Slide 39</vt:lpstr>
      <vt:lpstr>Biodiversity loss</vt:lpstr>
      <vt:lpstr>Slide 41</vt:lpstr>
      <vt:lpstr>Slide 42</vt:lpstr>
      <vt:lpstr>Human-Animal Conflicts</vt:lpstr>
      <vt:lpstr>Hunting/ Poaching</vt:lpstr>
      <vt:lpstr>Slide 45</vt:lpstr>
      <vt:lpstr>Tradition of Conservation</vt:lpstr>
      <vt:lpstr>Conservation Myth</vt:lpstr>
      <vt:lpstr>Conservation Efforts: International</vt:lpstr>
      <vt:lpstr>International Convention</vt:lpstr>
      <vt:lpstr>National Conservation strategies</vt:lpstr>
      <vt:lpstr>Conservation efforts</vt:lpstr>
      <vt:lpstr>Protected areas (In-situ Conservation)</vt:lpstr>
      <vt:lpstr>Ex-Situ conservation</vt:lpstr>
      <vt:lpstr>SOLUTIONS</vt:lpstr>
      <vt:lpstr>SOLUTIONS</vt:lpstr>
      <vt:lpstr>SOLUTIONS</vt:lpstr>
      <vt:lpstr>What can we do?</vt:lpstr>
      <vt:lpstr>What can we do?</vt:lpstr>
      <vt:lpstr>Slide 59</vt:lpstr>
      <vt:lpstr>Rich bio-diversity in the Campus</vt:lpstr>
      <vt:lpstr>Amrita Prakriti Samrakshan Samiti-Activities</vt:lpstr>
      <vt:lpstr>Amrita Prakriti Samrakshan Samiti-Activities</vt:lpstr>
      <vt:lpstr>World Car free Day 28 Sept 2014</vt:lpstr>
      <vt:lpstr>Slide 64</vt:lpstr>
      <vt:lpstr>Slide 65</vt:lpstr>
    </vt:vector>
  </TitlesOfParts>
  <Company>Socio l i 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PR Arun</dc:creator>
  <cp:lastModifiedBy>Maya</cp:lastModifiedBy>
  <cp:revision>295</cp:revision>
  <dcterms:created xsi:type="dcterms:W3CDTF">2005-02-04T09:11:14Z</dcterms:created>
  <dcterms:modified xsi:type="dcterms:W3CDTF">2015-03-24T17:23:03Z</dcterms:modified>
</cp:coreProperties>
</file>